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367" r:id="rId2"/>
    <p:sldId id="257" r:id="rId3"/>
    <p:sldId id="369" r:id="rId4"/>
    <p:sldId id="372" r:id="rId5"/>
    <p:sldId id="377" r:id="rId6"/>
    <p:sldId id="279" r:id="rId7"/>
    <p:sldId id="370" r:id="rId8"/>
    <p:sldId id="371" r:id="rId9"/>
    <p:sldId id="373" r:id="rId10"/>
    <p:sldId id="258" r:id="rId11"/>
    <p:sldId id="261" r:id="rId12"/>
    <p:sldId id="266" r:id="rId13"/>
    <p:sldId id="288" r:id="rId14"/>
    <p:sldId id="262" r:id="rId15"/>
    <p:sldId id="263" r:id="rId16"/>
    <p:sldId id="360" r:id="rId17"/>
    <p:sldId id="256" r:id="rId18"/>
    <p:sldId id="366" r:id="rId19"/>
    <p:sldId id="259" r:id="rId20"/>
    <p:sldId id="260" r:id="rId21"/>
    <p:sldId id="387" r:id="rId22"/>
    <p:sldId id="272" r:id="rId23"/>
    <p:sldId id="274" r:id="rId24"/>
    <p:sldId id="273" r:id="rId25"/>
    <p:sldId id="270" r:id="rId26"/>
    <p:sldId id="275" r:id="rId27"/>
    <p:sldId id="276" r:id="rId28"/>
    <p:sldId id="388" r:id="rId29"/>
    <p:sldId id="264" r:id="rId30"/>
    <p:sldId id="286" r:id="rId31"/>
    <p:sldId id="278" r:id="rId32"/>
    <p:sldId id="277" r:id="rId33"/>
    <p:sldId id="287" r:id="rId34"/>
    <p:sldId id="396" r:id="rId35"/>
    <p:sldId id="389" r:id="rId36"/>
    <p:sldId id="280" r:id="rId37"/>
    <p:sldId id="290" r:id="rId38"/>
    <p:sldId id="291" r:id="rId39"/>
    <p:sldId id="294" r:id="rId40"/>
    <p:sldId id="296" r:id="rId41"/>
    <p:sldId id="386" r:id="rId42"/>
    <p:sldId id="299" r:id="rId43"/>
    <p:sldId id="297" r:id="rId44"/>
    <p:sldId id="298" r:id="rId45"/>
    <p:sldId id="301" r:id="rId46"/>
    <p:sldId id="303" r:id="rId47"/>
    <p:sldId id="305" r:id="rId48"/>
    <p:sldId id="307" r:id="rId49"/>
    <p:sldId id="390" r:id="rId50"/>
    <p:sldId id="308" r:id="rId51"/>
    <p:sldId id="309" r:id="rId52"/>
    <p:sldId id="384" r:id="rId53"/>
    <p:sldId id="310" r:id="rId54"/>
    <p:sldId id="311" r:id="rId55"/>
    <p:sldId id="312" r:id="rId56"/>
    <p:sldId id="313" r:id="rId57"/>
    <p:sldId id="314" r:id="rId58"/>
    <p:sldId id="315" r:id="rId59"/>
    <p:sldId id="317" r:id="rId60"/>
    <p:sldId id="318" r:id="rId61"/>
    <p:sldId id="316" r:id="rId62"/>
    <p:sldId id="392" r:id="rId63"/>
    <p:sldId id="320" r:id="rId64"/>
    <p:sldId id="323" r:id="rId65"/>
    <p:sldId id="322" r:id="rId66"/>
    <p:sldId id="395" r:id="rId67"/>
    <p:sldId id="319" r:id="rId68"/>
    <p:sldId id="321" r:id="rId69"/>
    <p:sldId id="325" r:id="rId70"/>
    <p:sldId id="327" r:id="rId71"/>
    <p:sldId id="397" r:id="rId72"/>
    <p:sldId id="394" r:id="rId73"/>
    <p:sldId id="401" r:id="rId74"/>
    <p:sldId id="398" r:id="rId75"/>
    <p:sldId id="399" r:id="rId76"/>
    <p:sldId id="400" r:id="rId77"/>
    <p:sldId id="402" r:id="rId78"/>
    <p:sldId id="403" r:id="rId79"/>
    <p:sldId id="379" r:id="rId80"/>
    <p:sldId id="378" r:id="rId81"/>
    <p:sldId id="381" r:id="rId82"/>
    <p:sldId id="380" r:id="rId83"/>
    <p:sldId id="374"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77102" autoAdjust="0"/>
  </p:normalViewPr>
  <p:slideViewPr>
    <p:cSldViewPr>
      <p:cViewPr varScale="1">
        <p:scale>
          <a:sx n="88" d="100"/>
          <a:sy n="88" d="100"/>
        </p:scale>
        <p:origin x="1668"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D13BCB-A8E2-4DCF-875F-2FB4945725B8}" type="datetimeFigureOut">
              <a:rPr lang="en-US" smtClean="0"/>
              <a:t>4/16/2014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BF2A15-A444-4023-9BB4-7D4AA9CDCD6B}" type="slidenum">
              <a:rPr lang="en-US" smtClean="0"/>
              <a:t>‹#›</a:t>
            </a:fld>
            <a:endParaRPr lang="en-US"/>
          </a:p>
        </p:txBody>
      </p:sp>
    </p:spTree>
    <p:extLst>
      <p:ext uri="{BB962C8B-B14F-4D97-AF65-F5344CB8AC3E}">
        <p14:creationId xmlns:p14="http://schemas.microsoft.com/office/powerpoint/2010/main" val="1317747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a:t>
            </a:r>
            <a:r>
              <a:rPr lang="en-US" dirty="0" err="1" smtClean="0"/>
              <a:t>Gast</a:t>
            </a:r>
            <a:r>
              <a:rPr lang="en-US" dirty="0" smtClean="0"/>
              <a:t>, 1872.</a:t>
            </a:r>
            <a:endParaRPr lang="en-US" dirty="0"/>
          </a:p>
        </p:txBody>
      </p:sp>
      <p:sp>
        <p:nvSpPr>
          <p:cNvPr id="4" name="Slide Number Placeholder 3"/>
          <p:cNvSpPr>
            <a:spLocks noGrp="1"/>
          </p:cNvSpPr>
          <p:nvPr>
            <p:ph type="sldNum" sz="quarter" idx="10"/>
          </p:nvPr>
        </p:nvSpPr>
        <p:spPr/>
        <p:txBody>
          <a:bodyPr/>
          <a:lstStyle/>
          <a:p>
            <a:fld id="{C1BF2A15-A444-4023-9BB4-7D4AA9CDCD6B}" type="slidenum">
              <a:rPr lang="en-US" smtClean="0"/>
              <a:t>1</a:t>
            </a:fld>
            <a:endParaRPr lang="en-US"/>
          </a:p>
        </p:txBody>
      </p:sp>
    </p:spTree>
    <p:extLst>
      <p:ext uri="{BB962C8B-B14F-4D97-AF65-F5344CB8AC3E}">
        <p14:creationId xmlns:p14="http://schemas.microsoft.com/office/powerpoint/2010/main" val="3358719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find out of course that at various</a:t>
            </a:r>
            <a:r>
              <a:rPr lang="en-US" baseline="0" dirty="0" smtClean="0"/>
              <a:t> times, Americans have not been allowed to criticize </a:t>
            </a:r>
            <a:r>
              <a:rPr lang="en-US" baseline="0" dirty="0" err="1" smtClean="0"/>
              <a:t>gov.</a:t>
            </a:r>
            <a:endParaRPr lang="en-US" dirty="0"/>
          </a:p>
        </p:txBody>
      </p:sp>
      <p:sp>
        <p:nvSpPr>
          <p:cNvPr id="4" name="Slide Number Placeholder 3"/>
          <p:cNvSpPr>
            <a:spLocks noGrp="1"/>
          </p:cNvSpPr>
          <p:nvPr>
            <p:ph type="sldNum" sz="quarter" idx="10"/>
          </p:nvPr>
        </p:nvSpPr>
        <p:spPr/>
        <p:txBody>
          <a:bodyPr/>
          <a:lstStyle/>
          <a:p>
            <a:fld id="{C1BF2A15-A444-4023-9BB4-7D4AA9CDCD6B}" type="slidenum">
              <a:rPr lang="en-US" smtClean="0"/>
              <a:t>29</a:t>
            </a:fld>
            <a:endParaRPr lang="en-US"/>
          </a:p>
        </p:txBody>
      </p:sp>
    </p:spTree>
    <p:extLst>
      <p:ext uri="{BB962C8B-B14F-4D97-AF65-F5344CB8AC3E}">
        <p14:creationId xmlns:p14="http://schemas.microsoft.com/office/powerpoint/2010/main" val="1368915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will happen many more times in </a:t>
            </a:r>
            <a:r>
              <a:rPr lang="en-US" dirty="0" smtClean="0"/>
              <a:t>history, </a:t>
            </a:r>
            <a:r>
              <a:rPr lang="en-US" dirty="0" smtClean="0"/>
              <a:t>most notably during red scares</a:t>
            </a:r>
            <a:r>
              <a:rPr lang="en-US" baseline="0" dirty="0" smtClean="0"/>
              <a:t> (among other civ liberty violations).</a:t>
            </a:r>
            <a:endParaRPr lang="en-US" dirty="0"/>
          </a:p>
        </p:txBody>
      </p:sp>
      <p:sp>
        <p:nvSpPr>
          <p:cNvPr id="4" name="Slide Number Placeholder 3"/>
          <p:cNvSpPr>
            <a:spLocks noGrp="1"/>
          </p:cNvSpPr>
          <p:nvPr>
            <p:ph type="sldNum" sz="quarter" idx="10"/>
          </p:nvPr>
        </p:nvSpPr>
        <p:spPr/>
        <p:txBody>
          <a:bodyPr/>
          <a:lstStyle/>
          <a:p>
            <a:fld id="{C1BF2A15-A444-4023-9BB4-7D4AA9CDCD6B}" type="slidenum">
              <a:rPr lang="en-US" smtClean="0"/>
              <a:t>31</a:t>
            </a:fld>
            <a:endParaRPr lang="en-US"/>
          </a:p>
        </p:txBody>
      </p:sp>
    </p:spTree>
    <p:extLst>
      <p:ext uri="{BB962C8B-B14F-4D97-AF65-F5344CB8AC3E}">
        <p14:creationId xmlns:p14="http://schemas.microsoft.com/office/powerpoint/2010/main" val="395844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often flaunt</a:t>
            </a:r>
            <a:r>
              <a:rPr lang="en-US" baseline="0" dirty="0" smtClean="0"/>
              <a:t> their first amendment rights, speech, religion, etc.</a:t>
            </a:r>
            <a:endParaRPr lang="en-US" dirty="0"/>
          </a:p>
        </p:txBody>
      </p:sp>
      <p:sp>
        <p:nvSpPr>
          <p:cNvPr id="4" name="Slide Number Placeholder 3"/>
          <p:cNvSpPr>
            <a:spLocks noGrp="1"/>
          </p:cNvSpPr>
          <p:nvPr>
            <p:ph type="sldNum" sz="quarter" idx="10"/>
          </p:nvPr>
        </p:nvSpPr>
        <p:spPr/>
        <p:txBody>
          <a:bodyPr/>
          <a:lstStyle/>
          <a:p>
            <a:fld id="{C1BF2A15-A444-4023-9BB4-7D4AA9CDCD6B}" type="slidenum">
              <a:rPr lang="en-US" smtClean="0"/>
              <a:t>32</a:t>
            </a:fld>
            <a:endParaRPr lang="en-US"/>
          </a:p>
        </p:txBody>
      </p:sp>
    </p:spTree>
    <p:extLst>
      <p:ext uri="{BB962C8B-B14F-4D97-AF65-F5344CB8AC3E}">
        <p14:creationId xmlns:p14="http://schemas.microsoft.com/office/powerpoint/2010/main" val="1990977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don’t realize that there were actual</a:t>
            </a:r>
            <a:r>
              <a:rPr lang="en-US" baseline="0" dirty="0" smtClean="0"/>
              <a:t> WARS!</a:t>
            </a:r>
            <a:endParaRPr lang="en-US" dirty="0"/>
          </a:p>
        </p:txBody>
      </p:sp>
      <p:sp>
        <p:nvSpPr>
          <p:cNvPr id="4" name="Slide Number Placeholder 3"/>
          <p:cNvSpPr>
            <a:spLocks noGrp="1"/>
          </p:cNvSpPr>
          <p:nvPr>
            <p:ph type="sldNum" sz="quarter" idx="10"/>
          </p:nvPr>
        </p:nvSpPr>
        <p:spPr/>
        <p:txBody>
          <a:bodyPr/>
          <a:lstStyle/>
          <a:p>
            <a:fld id="{C1BF2A15-A444-4023-9BB4-7D4AA9CDCD6B}" type="slidenum">
              <a:rPr lang="en-US" smtClean="0"/>
              <a:t>36</a:t>
            </a:fld>
            <a:endParaRPr lang="en-US"/>
          </a:p>
        </p:txBody>
      </p:sp>
    </p:spTree>
    <p:extLst>
      <p:ext uri="{BB962C8B-B14F-4D97-AF65-F5344CB8AC3E}">
        <p14:creationId xmlns:p14="http://schemas.microsoft.com/office/powerpoint/2010/main" val="3076217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Blacks,</a:t>
            </a:r>
            <a:r>
              <a:rPr lang="en-US" baseline="0" dirty="0" smtClean="0"/>
              <a:t> not African Americans?</a:t>
            </a:r>
            <a:endParaRPr lang="en-US" dirty="0"/>
          </a:p>
        </p:txBody>
      </p:sp>
      <p:sp>
        <p:nvSpPr>
          <p:cNvPr id="4" name="Slide Number Placeholder 3"/>
          <p:cNvSpPr>
            <a:spLocks noGrp="1"/>
          </p:cNvSpPr>
          <p:nvPr>
            <p:ph type="sldNum" sz="quarter" idx="10"/>
          </p:nvPr>
        </p:nvSpPr>
        <p:spPr/>
        <p:txBody>
          <a:bodyPr/>
          <a:lstStyle/>
          <a:p>
            <a:fld id="{C1BF2A15-A444-4023-9BB4-7D4AA9CDCD6B}" type="slidenum">
              <a:rPr lang="en-US" smtClean="0"/>
              <a:t>42</a:t>
            </a:fld>
            <a:endParaRPr lang="en-US"/>
          </a:p>
        </p:txBody>
      </p:sp>
    </p:spTree>
    <p:extLst>
      <p:ext uri="{BB962C8B-B14F-4D97-AF65-F5344CB8AC3E}">
        <p14:creationId xmlns:p14="http://schemas.microsoft.com/office/powerpoint/2010/main" val="4094639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Context</a:t>
            </a:r>
            <a:endParaRPr lang="en-US" dirty="0"/>
          </a:p>
        </p:txBody>
      </p:sp>
      <p:sp>
        <p:nvSpPr>
          <p:cNvPr id="4" name="Slide Number Placeholder 3"/>
          <p:cNvSpPr>
            <a:spLocks noGrp="1"/>
          </p:cNvSpPr>
          <p:nvPr>
            <p:ph type="sldNum" sz="quarter" idx="10"/>
          </p:nvPr>
        </p:nvSpPr>
        <p:spPr/>
        <p:txBody>
          <a:bodyPr/>
          <a:lstStyle/>
          <a:p>
            <a:fld id="{C1BF2A15-A444-4023-9BB4-7D4AA9CDCD6B}" type="slidenum">
              <a:rPr lang="en-US" smtClean="0"/>
              <a:t>45</a:t>
            </a:fld>
            <a:endParaRPr lang="en-US"/>
          </a:p>
        </p:txBody>
      </p:sp>
    </p:spTree>
    <p:extLst>
      <p:ext uri="{BB962C8B-B14F-4D97-AF65-F5344CB8AC3E}">
        <p14:creationId xmlns:p14="http://schemas.microsoft.com/office/powerpoint/2010/main" val="3722670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Dred Scott. Economic concerns?</a:t>
            </a:r>
            <a:endParaRPr lang="en-US" dirty="0"/>
          </a:p>
        </p:txBody>
      </p:sp>
      <p:sp>
        <p:nvSpPr>
          <p:cNvPr id="4" name="Slide Number Placeholder 3"/>
          <p:cNvSpPr>
            <a:spLocks noGrp="1"/>
          </p:cNvSpPr>
          <p:nvPr>
            <p:ph type="sldNum" sz="quarter" idx="10"/>
          </p:nvPr>
        </p:nvSpPr>
        <p:spPr/>
        <p:txBody>
          <a:bodyPr/>
          <a:lstStyle/>
          <a:p>
            <a:fld id="{C1BF2A15-A444-4023-9BB4-7D4AA9CDCD6B}" type="slidenum">
              <a:rPr lang="en-US" smtClean="0"/>
              <a:t>51</a:t>
            </a:fld>
            <a:endParaRPr lang="en-US"/>
          </a:p>
        </p:txBody>
      </p:sp>
    </p:spTree>
    <p:extLst>
      <p:ext uri="{BB962C8B-B14F-4D97-AF65-F5344CB8AC3E}">
        <p14:creationId xmlns:p14="http://schemas.microsoft.com/office/powerpoint/2010/main" val="1289254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will happen many more times in </a:t>
            </a:r>
            <a:r>
              <a:rPr lang="en-US" dirty="0" err="1" smtClean="0"/>
              <a:t>hsitory</a:t>
            </a:r>
            <a:r>
              <a:rPr lang="en-US" dirty="0" smtClean="0"/>
              <a:t>, most notably during red scares</a:t>
            </a:r>
            <a:r>
              <a:rPr lang="en-US" baseline="0" dirty="0" smtClean="0"/>
              <a:t> (among other civ liberty violations).</a:t>
            </a:r>
            <a:endParaRPr lang="en-US" dirty="0"/>
          </a:p>
        </p:txBody>
      </p:sp>
      <p:sp>
        <p:nvSpPr>
          <p:cNvPr id="4" name="Slide Number Placeholder 3"/>
          <p:cNvSpPr>
            <a:spLocks noGrp="1"/>
          </p:cNvSpPr>
          <p:nvPr>
            <p:ph type="sldNum" sz="quarter" idx="10"/>
          </p:nvPr>
        </p:nvSpPr>
        <p:spPr/>
        <p:txBody>
          <a:bodyPr/>
          <a:lstStyle/>
          <a:p>
            <a:fld id="{C1BF2A15-A444-4023-9BB4-7D4AA9CDCD6B}" type="slidenum">
              <a:rPr lang="en-US" smtClean="0"/>
              <a:t>66</a:t>
            </a:fld>
            <a:endParaRPr lang="en-US"/>
          </a:p>
        </p:txBody>
      </p:sp>
    </p:spTree>
    <p:extLst>
      <p:ext uri="{BB962C8B-B14F-4D97-AF65-F5344CB8AC3E}">
        <p14:creationId xmlns:p14="http://schemas.microsoft.com/office/powerpoint/2010/main" val="359382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 McCarthy</a:t>
            </a:r>
            <a:endParaRPr lang="en-US" dirty="0"/>
          </a:p>
        </p:txBody>
      </p:sp>
      <p:sp>
        <p:nvSpPr>
          <p:cNvPr id="4" name="Slide Number Placeholder 3"/>
          <p:cNvSpPr>
            <a:spLocks noGrp="1"/>
          </p:cNvSpPr>
          <p:nvPr>
            <p:ph type="sldNum" sz="quarter" idx="10"/>
          </p:nvPr>
        </p:nvSpPr>
        <p:spPr/>
        <p:txBody>
          <a:bodyPr/>
          <a:lstStyle/>
          <a:p>
            <a:fld id="{C1BF2A15-A444-4023-9BB4-7D4AA9CDCD6B}" type="slidenum">
              <a:rPr lang="en-US" smtClean="0"/>
              <a:t>70</a:t>
            </a:fld>
            <a:endParaRPr lang="en-US"/>
          </a:p>
        </p:txBody>
      </p:sp>
    </p:spTree>
    <p:extLst>
      <p:ext uri="{BB962C8B-B14F-4D97-AF65-F5344CB8AC3E}">
        <p14:creationId xmlns:p14="http://schemas.microsoft.com/office/powerpoint/2010/main" val="2384662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BF2A15-A444-4023-9BB4-7D4AA9CDCD6B}" type="slidenum">
              <a:rPr lang="en-US" smtClean="0"/>
              <a:t>74</a:t>
            </a:fld>
            <a:endParaRPr lang="en-US"/>
          </a:p>
        </p:txBody>
      </p:sp>
    </p:spTree>
    <p:extLst>
      <p:ext uri="{BB962C8B-B14F-4D97-AF65-F5344CB8AC3E}">
        <p14:creationId xmlns:p14="http://schemas.microsoft.com/office/powerpoint/2010/main" val="2409110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BF2A15-A444-4023-9BB4-7D4AA9CDCD6B}" type="slidenum">
              <a:rPr lang="en-US" smtClean="0"/>
              <a:t>2</a:t>
            </a:fld>
            <a:endParaRPr lang="en-US"/>
          </a:p>
        </p:txBody>
      </p:sp>
    </p:spTree>
    <p:extLst>
      <p:ext uri="{BB962C8B-B14F-4D97-AF65-F5344CB8AC3E}">
        <p14:creationId xmlns:p14="http://schemas.microsoft.com/office/powerpoint/2010/main" val="2337730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Revisiting</a:t>
            </a:r>
            <a:r>
              <a:rPr lang="en-US" baseline="0" dirty="0" smtClean="0"/>
              <a:t> the beginning…</a:t>
            </a:r>
            <a:endParaRPr lang="en-US" dirty="0"/>
          </a:p>
        </p:txBody>
      </p:sp>
      <p:sp>
        <p:nvSpPr>
          <p:cNvPr id="4" name="Slide Number Placeholder 3"/>
          <p:cNvSpPr>
            <a:spLocks noGrp="1"/>
          </p:cNvSpPr>
          <p:nvPr>
            <p:ph type="sldNum" sz="quarter" idx="10"/>
          </p:nvPr>
        </p:nvSpPr>
        <p:spPr/>
        <p:txBody>
          <a:bodyPr/>
          <a:lstStyle/>
          <a:p>
            <a:fld id="{C1BF2A15-A444-4023-9BB4-7D4AA9CDCD6B}" type="slidenum">
              <a:rPr lang="en-US" smtClean="0"/>
              <a:t>79</a:t>
            </a:fld>
            <a:endParaRPr lang="en-US"/>
          </a:p>
        </p:txBody>
      </p:sp>
    </p:spTree>
    <p:extLst>
      <p:ext uri="{BB962C8B-B14F-4D97-AF65-F5344CB8AC3E}">
        <p14:creationId xmlns:p14="http://schemas.microsoft.com/office/powerpoint/2010/main" val="3282081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Anonymous internet </a:t>
            </a:r>
            <a:r>
              <a:rPr lang="en-US" dirty="0" smtClean="0"/>
              <a:t>people</a:t>
            </a:r>
            <a:r>
              <a:rPr lang="en-US" baseline="0" dirty="0" smtClean="0"/>
              <a:t> often have really insightful things to say!</a:t>
            </a:r>
            <a:endParaRPr lang="en-US" dirty="0"/>
          </a:p>
        </p:txBody>
      </p:sp>
      <p:sp>
        <p:nvSpPr>
          <p:cNvPr id="4" name="Slide Number Placeholder 3"/>
          <p:cNvSpPr>
            <a:spLocks noGrp="1"/>
          </p:cNvSpPr>
          <p:nvPr>
            <p:ph type="sldNum" sz="quarter" idx="10"/>
          </p:nvPr>
        </p:nvSpPr>
        <p:spPr/>
        <p:txBody>
          <a:bodyPr/>
          <a:lstStyle/>
          <a:p>
            <a:fld id="{C1BF2A15-A444-4023-9BB4-7D4AA9CDCD6B}" type="slidenum">
              <a:rPr lang="en-US" smtClean="0"/>
              <a:t>80</a:t>
            </a:fld>
            <a:endParaRPr lang="en-US"/>
          </a:p>
        </p:txBody>
      </p:sp>
    </p:spTree>
    <p:extLst>
      <p:ext uri="{BB962C8B-B14F-4D97-AF65-F5344CB8AC3E}">
        <p14:creationId xmlns:p14="http://schemas.microsoft.com/office/powerpoint/2010/main" val="1771443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Beacons of hope. Glass half full or half empty. Go back to first </a:t>
            </a:r>
            <a:r>
              <a:rPr lang="en-US" dirty="0" smtClean="0"/>
              <a:t>quote </a:t>
            </a:r>
            <a:r>
              <a:rPr lang="en-US" dirty="0" smtClean="0"/>
              <a:t>and questions.</a:t>
            </a:r>
            <a:endParaRPr lang="en-US" dirty="0"/>
          </a:p>
        </p:txBody>
      </p:sp>
      <p:sp>
        <p:nvSpPr>
          <p:cNvPr id="4" name="Slide Number Placeholder 3"/>
          <p:cNvSpPr>
            <a:spLocks noGrp="1"/>
          </p:cNvSpPr>
          <p:nvPr>
            <p:ph type="sldNum" sz="quarter" idx="10"/>
          </p:nvPr>
        </p:nvSpPr>
        <p:spPr/>
        <p:txBody>
          <a:bodyPr/>
          <a:lstStyle/>
          <a:p>
            <a:fld id="{C1BF2A15-A444-4023-9BB4-7D4AA9CDCD6B}" type="slidenum">
              <a:rPr lang="en-US" smtClean="0"/>
              <a:t>81</a:t>
            </a:fld>
            <a:endParaRPr lang="en-US"/>
          </a:p>
        </p:txBody>
      </p:sp>
    </p:spTree>
    <p:extLst>
      <p:ext uri="{BB962C8B-B14F-4D97-AF65-F5344CB8AC3E}">
        <p14:creationId xmlns:p14="http://schemas.microsoft.com/office/powerpoint/2010/main" val="2713355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 citation. Leave at any time you want to. This is the </a:t>
            </a:r>
            <a:r>
              <a:rPr lang="en-US" dirty="0" err="1" smtClean="0"/>
              <a:t>prottype</a:t>
            </a:r>
            <a:r>
              <a:rPr lang="en-US" dirty="0" smtClean="0"/>
              <a:t> class. You guys are the pioneers. </a:t>
            </a:r>
            <a:endParaRPr lang="en-US" dirty="0"/>
          </a:p>
        </p:txBody>
      </p:sp>
      <p:sp>
        <p:nvSpPr>
          <p:cNvPr id="4" name="Slide Number Placeholder 3"/>
          <p:cNvSpPr>
            <a:spLocks noGrp="1"/>
          </p:cNvSpPr>
          <p:nvPr>
            <p:ph type="sldNum" sz="quarter" idx="10"/>
          </p:nvPr>
        </p:nvSpPr>
        <p:spPr/>
        <p:txBody>
          <a:bodyPr/>
          <a:lstStyle/>
          <a:p>
            <a:fld id="{C1BF2A15-A444-4023-9BB4-7D4AA9CDCD6B}" type="slidenum">
              <a:rPr lang="en-US" smtClean="0"/>
              <a:t>6</a:t>
            </a:fld>
            <a:endParaRPr lang="en-US"/>
          </a:p>
        </p:txBody>
      </p:sp>
    </p:spTree>
    <p:extLst>
      <p:ext uri="{BB962C8B-B14F-4D97-AF65-F5344CB8AC3E}">
        <p14:creationId xmlns:p14="http://schemas.microsoft.com/office/powerpoint/2010/main" val="583656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BF2A15-A444-4023-9BB4-7D4AA9CDCD6B}" type="slidenum">
              <a:rPr lang="en-US" smtClean="0"/>
              <a:t>10</a:t>
            </a:fld>
            <a:endParaRPr lang="en-US"/>
          </a:p>
        </p:txBody>
      </p:sp>
    </p:spTree>
    <p:extLst>
      <p:ext uri="{BB962C8B-B14F-4D97-AF65-F5344CB8AC3E}">
        <p14:creationId xmlns:p14="http://schemas.microsoft.com/office/powerpoint/2010/main" val="3969321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feel free to </a:t>
            </a:r>
            <a:r>
              <a:rPr lang="en-US" dirty="0" smtClean="0"/>
              <a:t>disagree</a:t>
            </a:r>
            <a:r>
              <a:rPr lang="en-US" baseline="0" dirty="0" smtClean="0"/>
              <a:t> w</a:t>
            </a:r>
            <a:r>
              <a:rPr lang="en-US" dirty="0" smtClean="0"/>
              <a:t>ith </a:t>
            </a:r>
            <a:r>
              <a:rPr lang="en-US" dirty="0" smtClean="0"/>
              <a:t>this. Feel free to disagree with everything.</a:t>
            </a:r>
            <a:r>
              <a:rPr lang="en-US" baseline="0" dirty="0" smtClean="0"/>
              <a:t> This course disagrees with much </a:t>
            </a:r>
            <a:r>
              <a:rPr lang="en-US" baseline="0" dirty="0" smtClean="0"/>
              <a:t>of what </a:t>
            </a:r>
            <a:r>
              <a:rPr lang="en-US" baseline="0" dirty="0" smtClean="0"/>
              <a:t>America has done. But you can also disagree with </a:t>
            </a:r>
            <a:r>
              <a:rPr lang="en-US" baseline="0" dirty="0" smtClean="0"/>
              <a:t>disagreement itself. </a:t>
            </a:r>
            <a:r>
              <a:rPr lang="en-US" baseline="0" dirty="0" smtClean="0"/>
              <a:t>Question things, and question the questioning itself afterwards.</a:t>
            </a:r>
            <a:br>
              <a:rPr lang="en-US" baseline="0" dirty="0" smtClean="0"/>
            </a:br>
            <a:r>
              <a:rPr lang="en-US" baseline="0" dirty="0" smtClean="0"/>
              <a:t>believe nothing you hear, only half of what you see. Possible that even this quotation doesn’t agree with your common sense.</a:t>
            </a:r>
          </a:p>
          <a:p>
            <a:r>
              <a:rPr lang="en-US" baseline="0" dirty="0" smtClean="0"/>
              <a:t>Sophomore’s, juniors ,seniors?</a:t>
            </a:r>
            <a:endParaRPr lang="en-US" dirty="0"/>
          </a:p>
        </p:txBody>
      </p:sp>
      <p:sp>
        <p:nvSpPr>
          <p:cNvPr id="4" name="Slide Number Placeholder 3"/>
          <p:cNvSpPr>
            <a:spLocks noGrp="1"/>
          </p:cNvSpPr>
          <p:nvPr>
            <p:ph type="sldNum" sz="quarter" idx="10"/>
          </p:nvPr>
        </p:nvSpPr>
        <p:spPr/>
        <p:txBody>
          <a:bodyPr/>
          <a:lstStyle/>
          <a:p>
            <a:fld id="{C1BF2A15-A444-4023-9BB4-7D4AA9CDCD6B}" type="slidenum">
              <a:rPr lang="en-US" smtClean="0"/>
              <a:t>11</a:t>
            </a:fld>
            <a:endParaRPr lang="en-US"/>
          </a:p>
        </p:txBody>
      </p:sp>
    </p:spTree>
    <p:extLst>
      <p:ext uri="{BB962C8B-B14F-4D97-AF65-F5344CB8AC3E}">
        <p14:creationId xmlns:p14="http://schemas.microsoft.com/office/powerpoint/2010/main" val="1838031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 questioning. Lease, speak up. This is all about disagreeing, even if you</a:t>
            </a:r>
            <a:r>
              <a:rPr lang="en-US" baseline="0" dirty="0" smtClean="0"/>
              <a:t> </a:t>
            </a:r>
            <a:r>
              <a:rPr lang="en-US" baseline="0" dirty="0" smtClean="0"/>
              <a:t>disagree </a:t>
            </a:r>
            <a:r>
              <a:rPr lang="en-US" baseline="0" dirty="0" smtClean="0"/>
              <a:t>with a disagreement.</a:t>
            </a:r>
            <a:endParaRPr lang="en-US" dirty="0"/>
          </a:p>
        </p:txBody>
      </p:sp>
      <p:sp>
        <p:nvSpPr>
          <p:cNvPr id="4" name="Slide Number Placeholder 3"/>
          <p:cNvSpPr>
            <a:spLocks noGrp="1"/>
          </p:cNvSpPr>
          <p:nvPr>
            <p:ph type="sldNum" sz="quarter" idx="10"/>
          </p:nvPr>
        </p:nvSpPr>
        <p:spPr/>
        <p:txBody>
          <a:bodyPr/>
          <a:lstStyle/>
          <a:p>
            <a:fld id="{C1BF2A15-A444-4023-9BB4-7D4AA9CDCD6B}" type="slidenum">
              <a:rPr lang="en-US" smtClean="0"/>
              <a:t>12</a:t>
            </a:fld>
            <a:endParaRPr lang="en-US"/>
          </a:p>
        </p:txBody>
      </p:sp>
    </p:spTree>
    <p:extLst>
      <p:ext uri="{BB962C8B-B14F-4D97-AF65-F5344CB8AC3E}">
        <p14:creationId xmlns:p14="http://schemas.microsoft.com/office/powerpoint/2010/main" val="4119815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Obviously, we’ll be focusing on the terrible. Also,</a:t>
            </a:r>
            <a:r>
              <a:rPr lang="en-US" baseline="0" dirty="0" smtClean="0"/>
              <a:t> does most of the beauty arise from vanquishing the terrible? Yet we will be hopeful at the end, and discuss what we can do to make up for an stop the terrible and replace it with beautiful. (writing new pledges)</a:t>
            </a:r>
            <a:endParaRPr lang="en-US" dirty="0"/>
          </a:p>
        </p:txBody>
      </p:sp>
      <p:sp>
        <p:nvSpPr>
          <p:cNvPr id="4" name="Slide Number Placeholder 3"/>
          <p:cNvSpPr>
            <a:spLocks noGrp="1"/>
          </p:cNvSpPr>
          <p:nvPr>
            <p:ph type="sldNum" sz="quarter" idx="10"/>
          </p:nvPr>
        </p:nvSpPr>
        <p:spPr/>
        <p:txBody>
          <a:bodyPr/>
          <a:lstStyle/>
          <a:p>
            <a:fld id="{C1BF2A15-A444-4023-9BB4-7D4AA9CDCD6B}" type="slidenum">
              <a:rPr lang="en-US" smtClean="0"/>
              <a:t>14</a:t>
            </a:fld>
            <a:endParaRPr lang="en-US"/>
          </a:p>
        </p:txBody>
      </p:sp>
    </p:spTree>
    <p:extLst>
      <p:ext uri="{BB962C8B-B14F-4D97-AF65-F5344CB8AC3E}">
        <p14:creationId xmlns:p14="http://schemas.microsoft.com/office/powerpoint/2010/main" val="1883151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a:t>
            </a:r>
            <a:r>
              <a:rPr lang="en-US" dirty="0" err="1" smtClean="0"/>
              <a:t>Gast</a:t>
            </a:r>
            <a:r>
              <a:rPr lang="en-US" dirty="0" smtClean="0"/>
              <a:t>, 1872.</a:t>
            </a:r>
            <a:endParaRPr lang="en-US" dirty="0"/>
          </a:p>
        </p:txBody>
      </p:sp>
      <p:sp>
        <p:nvSpPr>
          <p:cNvPr id="4" name="Slide Number Placeholder 3"/>
          <p:cNvSpPr>
            <a:spLocks noGrp="1"/>
          </p:cNvSpPr>
          <p:nvPr>
            <p:ph type="sldNum" sz="quarter" idx="10"/>
          </p:nvPr>
        </p:nvSpPr>
        <p:spPr/>
        <p:txBody>
          <a:bodyPr/>
          <a:lstStyle/>
          <a:p>
            <a:fld id="{C1BF2A15-A444-4023-9BB4-7D4AA9CDCD6B}" type="slidenum">
              <a:rPr lang="en-US" smtClean="0"/>
              <a:t>17</a:t>
            </a:fld>
            <a:endParaRPr lang="en-US"/>
          </a:p>
        </p:txBody>
      </p:sp>
    </p:spTree>
    <p:extLst>
      <p:ext uri="{BB962C8B-B14F-4D97-AF65-F5344CB8AC3E}">
        <p14:creationId xmlns:p14="http://schemas.microsoft.com/office/powerpoint/2010/main" val="83255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a:t>
            </a:r>
            <a:r>
              <a:rPr lang="en-US" dirty="0" err="1" smtClean="0"/>
              <a:t>Gast</a:t>
            </a:r>
            <a:r>
              <a:rPr lang="en-US" dirty="0" smtClean="0"/>
              <a:t>, 1872.</a:t>
            </a:r>
            <a:endParaRPr lang="en-US" dirty="0"/>
          </a:p>
        </p:txBody>
      </p:sp>
      <p:sp>
        <p:nvSpPr>
          <p:cNvPr id="4" name="Slide Number Placeholder 3"/>
          <p:cNvSpPr>
            <a:spLocks noGrp="1"/>
          </p:cNvSpPr>
          <p:nvPr>
            <p:ph type="sldNum" sz="quarter" idx="10"/>
          </p:nvPr>
        </p:nvSpPr>
        <p:spPr/>
        <p:txBody>
          <a:bodyPr/>
          <a:lstStyle/>
          <a:p>
            <a:fld id="{C1BF2A15-A444-4023-9BB4-7D4AA9CDCD6B}" type="slidenum">
              <a:rPr lang="en-US" smtClean="0"/>
              <a:t>18</a:t>
            </a:fld>
            <a:endParaRPr lang="en-US"/>
          </a:p>
        </p:txBody>
      </p:sp>
    </p:spTree>
    <p:extLst>
      <p:ext uri="{BB962C8B-B14F-4D97-AF65-F5344CB8AC3E}">
        <p14:creationId xmlns:p14="http://schemas.microsoft.com/office/powerpoint/2010/main" val="2457452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962D36-74C3-44A7-9F05-3F3A69C07E7E}" type="datetimeFigureOut">
              <a:rPr lang="en-US" smtClean="0"/>
              <a:t>4/16/2014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220A3-C5F2-41FC-A47D-CEE026774BD2}" type="slidenum">
              <a:rPr lang="en-US" smtClean="0"/>
              <a:t>‹#›</a:t>
            </a:fld>
            <a:endParaRPr lang="en-US"/>
          </a:p>
        </p:txBody>
      </p:sp>
    </p:spTree>
    <p:extLst>
      <p:ext uri="{BB962C8B-B14F-4D97-AF65-F5344CB8AC3E}">
        <p14:creationId xmlns:p14="http://schemas.microsoft.com/office/powerpoint/2010/main" val="2210205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962D36-74C3-44A7-9F05-3F3A69C07E7E}" type="datetimeFigureOut">
              <a:rPr lang="en-US" smtClean="0"/>
              <a:t>4/16/2014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220A3-C5F2-41FC-A47D-CEE026774BD2}" type="slidenum">
              <a:rPr lang="en-US" smtClean="0"/>
              <a:t>‹#›</a:t>
            </a:fld>
            <a:endParaRPr lang="en-US"/>
          </a:p>
        </p:txBody>
      </p:sp>
    </p:spTree>
    <p:extLst>
      <p:ext uri="{BB962C8B-B14F-4D97-AF65-F5344CB8AC3E}">
        <p14:creationId xmlns:p14="http://schemas.microsoft.com/office/powerpoint/2010/main" val="879262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962D36-74C3-44A7-9F05-3F3A69C07E7E}" type="datetimeFigureOut">
              <a:rPr lang="en-US" smtClean="0"/>
              <a:t>4/16/2014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220A3-C5F2-41FC-A47D-CEE026774BD2}" type="slidenum">
              <a:rPr lang="en-US" smtClean="0"/>
              <a:t>‹#›</a:t>
            </a:fld>
            <a:endParaRPr lang="en-US"/>
          </a:p>
        </p:txBody>
      </p:sp>
    </p:spTree>
    <p:extLst>
      <p:ext uri="{BB962C8B-B14F-4D97-AF65-F5344CB8AC3E}">
        <p14:creationId xmlns:p14="http://schemas.microsoft.com/office/powerpoint/2010/main" val="2919173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962D36-74C3-44A7-9F05-3F3A69C07E7E}" type="datetimeFigureOut">
              <a:rPr lang="en-US" smtClean="0"/>
              <a:t>4/16/2014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220A3-C5F2-41FC-A47D-CEE026774BD2}" type="slidenum">
              <a:rPr lang="en-US" smtClean="0"/>
              <a:t>‹#›</a:t>
            </a:fld>
            <a:endParaRPr lang="en-US"/>
          </a:p>
        </p:txBody>
      </p:sp>
    </p:spTree>
    <p:extLst>
      <p:ext uri="{BB962C8B-B14F-4D97-AF65-F5344CB8AC3E}">
        <p14:creationId xmlns:p14="http://schemas.microsoft.com/office/powerpoint/2010/main" val="4106445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962D36-74C3-44A7-9F05-3F3A69C07E7E}" type="datetimeFigureOut">
              <a:rPr lang="en-US" smtClean="0"/>
              <a:t>4/16/2014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220A3-C5F2-41FC-A47D-CEE026774BD2}" type="slidenum">
              <a:rPr lang="en-US" smtClean="0"/>
              <a:t>‹#›</a:t>
            </a:fld>
            <a:endParaRPr lang="en-US"/>
          </a:p>
        </p:txBody>
      </p:sp>
    </p:spTree>
    <p:extLst>
      <p:ext uri="{BB962C8B-B14F-4D97-AF65-F5344CB8AC3E}">
        <p14:creationId xmlns:p14="http://schemas.microsoft.com/office/powerpoint/2010/main" val="2654610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962D36-74C3-44A7-9F05-3F3A69C07E7E}" type="datetimeFigureOut">
              <a:rPr lang="en-US" smtClean="0"/>
              <a:t>4/16/2014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B220A3-C5F2-41FC-A47D-CEE026774BD2}" type="slidenum">
              <a:rPr lang="en-US" smtClean="0"/>
              <a:t>‹#›</a:t>
            </a:fld>
            <a:endParaRPr lang="en-US"/>
          </a:p>
        </p:txBody>
      </p:sp>
    </p:spTree>
    <p:extLst>
      <p:ext uri="{BB962C8B-B14F-4D97-AF65-F5344CB8AC3E}">
        <p14:creationId xmlns:p14="http://schemas.microsoft.com/office/powerpoint/2010/main" val="3102595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962D36-74C3-44A7-9F05-3F3A69C07E7E}" type="datetimeFigureOut">
              <a:rPr lang="en-US" smtClean="0"/>
              <a:t>4/16/2014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B220A3-C5F2-41FC-A47D-CEE026774BD2}" type="slidenum">
              <a:rPr lang="en-US" smtClean="0"/>
              <a:t>‹#›</a:t>
            </a:fld>
            <a:endParaRPr lang="en-US"/>
          </a:p>
        </p:txBody>
      </p:sp>
    </p:spTree>
    <p:extLst>
      <p:ext uri="{BB962C8B-B14F-4D97-AF65-F5344CB8AC3E}">
        <p14:creationId xmlns:p14="http://schemas.microsoft.com/office/powerpoint/2010/main" val="2727929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962D36-74C3-44A7-9F05-3F3A69C07E7E}" type="datetimeFigureOut">
              <a:rPr lang="en-US" smtClean="0"/>
              <a:t>4/16/2014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B220A3-C5F2-41FC-A47D-CEE026774BD2}" type="slidenum">
              <a:rPr lang="en-US" smtClean="0"/>
              <a:t>‹#›</a:t>
            </a:fld>
            <a:endParaRPr lang="en-US"/>
          </a:p>
        </p:txBody>
      </p:sp>
    </p:spTree>
    <p:extLst>
      <p:ext uri="{BB962C8B-B14F-4D97-AF65-F5344CB8AC3E}">
        <p14:creationId xmlns:p14="http://schemas.microsoft.com/office/powerpoint/2010/main" val="292168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962D36-74C3-44A7-9F05-3F3A69C07E7E}" type="datetimeFigureOut">
              <a:rPr lang="en-US" smtClean="0"/>
              <a:t>4/16/2014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B220A3-C5F2-41FC-A47D-CEE026774BD2}" type="slidenum">
              <a:rPr lang="en-US" smtClean="0"/>
              <a:t>‹#›</a:t>
            </a:fld>
            <a:endParaRPr lang="en-US"/>
          </a:p>
        </p:txBody>
      </p:sp>
    </p:spTree>
    <p:extLst>
      <p:ext uri="{BB962C8B-B14F-4D97-AF65-F5344CB8AC3E}">
        <p14:creationId xmlns:p14="http://schemas.microsoft.com/office/powerpoint/2010/main" val="1203627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962D36-74C3-44A7-9F05-3F3A69C07E7E}" type="datetimeFigureOut">
              <a:rPr lang="en-US" smtClean="0"/>
              <a:t>4/16/2014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B220A3-C5F2-41FC-A47D-CEE026774BD2}" type="slidenum">
              <a:rPr lang="en-US" smtClean="0"/>
              <a:t>‹#›</a:t>
            </a:fld>
            <a:endParaRPr lang="en-US"/>
          </a:p>
        </p:txBody>
      </p:sp>
    </p:spTree>
    <p:extLst>
      <p:ext uri="{BB962C8B-B14F-4D97-AF65-F5344CB8AC3E}">
        <p14:creationId xmlns:p14="http://schemas.microsoft.com/office/powerpoint/2010/main" val="441094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962D36-74C3-44A7-9F05-3F3A69C07E7E}" type="datetimeFigureOut">
              <a:rPr lang="en-US" smtClean="0"/>
              <a:t>4/16/2014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B220A3-C5F2-41FC-A47D-CEE026774BD2}" type="slidenum">
              <a:rPr lang="en-US" smtClean="0"/>
              <a:t>‹#›</a:t>
            </a:fld>
            <a:endParaRPr lang="en-US"/>
          </a:p>
        </p:txBody>
      </p:sp>
    </p:spTree>
    <p:extLst>
      <p:ext uri="{BB962C8B-B14F-4D97-AF65-F5344CB8AC3E}">
        <p14:creationId xmlns:p14="http://schemas.microsoft.com/office/powerpoint/2010/main" val="1792174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962D36-74C3-44A7-9F05-3F3A69C07E7E}" type="datetimeFigureOut">
              <a:rPr lang="en-US" smtClean="0"/>
              <a:t>4/16/2014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220A3-C5F2-41FC-A47D-CEE026774BD2}" type="slidenum">
              <a:rPr lang="en-US" smtClean="0"/>
              <a:t>‹#›</a:t>
            </a:fld>
            <a:endParaRPr lang="en-US"/>
          </a:p>
        </p:txBody>
      </p:sp>
    </p:spTree>
    <p:extLst>
      <p:ext uri="{BB962C8B-B14F-4D97-AF65-F5344CB8AC3E}">
        <p14:creationId xmlns:p14="http://schemas.microsoft.com/office/powerpoint/2010/main" val="1171081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www.youtube.com/watch?v=3VqQAf74fsE"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7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hyperlink" Target="http://www.youtube.com/watch?v=EwyNufXt0_0" TargetMode="Externa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38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46362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219200"/>
            <a:ext cx="8229600" cy="4525963"/>
          </a:xfrm>
        </p:spPr>
        <p:txBody>
          <a:bodyPr>
            <a:normAutofit/>
          </a:bodyPr>
          <a:lstStyle/>
          <a:p>
            <a:pPr marL="0" indent="0">
              <a:buNone/>
            </a:pPr>
            <a:r>
              <a:rPr lang="en-US" dirty="0" smtClean="0"/>
              <a:t>-The “light side”</a:t>
            </a:r>
          </a:p>
          <a:p>
            <a:pPr marL="0" indent="0">
              <a:buNone/>
            </a:pPr>
            <a:r>
              <a:rPr lang="en-US" dirty="0" smtClean="0"/>
              <a:t>-Not all other countries are perfect either</a:t>
            </a:r>
          </a:p>
          <a:p>
            <a:pPr marL="0" indent="0">
              <a:buNone/>
            </a:pPr>
            <a:r>
              <a:rPr lang="en-US" dirty="0" smtClean="0"/>
              <a:t>-Let’s go snorkeling…</a:t>
            </a:r>
          </a:p>
          <a:p>
            <a:pPr marL="0" indent="0">
              <a:buNone/>
            </a:pPr>
            <a:r>
              <a:rPr lang="en-US" dirty="0" smtClean="0"/>
              <a:t>-…then scuba diving!</a:t>
            </a:r>
            <a:br>
              <a:rPr lang="en-US" dirty="0" smtClean="0"/>
            </a:br>
            <a:r>
              <a:rPr lang="en-US" dirty="0" smtClean="0"/>
              <a:t>-Change our world?</a:t>
            </a:r>
            <a:endParaRPr lang="en-US" dirty="0"/>
          </a:p>
        </p:txBody>
      </p:sp>
    </p:spTree>
    <p:extLst>
      <p:ext uri="{BB962C8B-B14F-4D97-AF65-F5344CB8AC3E}">
        <p14:creationId xmlns:p14="http://schemas.microsoft.com/office/powerpoint/2010/main" val="30419336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7566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88501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1483"/>
          <a:stretch/>
        </p:blipFill>
        <p:spPr bwMode="auto">
          <a:xfrm>
            <a:off x="-3" y="1066800"/>
            <a:ext cx="9229725" cy="3844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02937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304800"/>
            <a:ext cx="9171709" cy="6131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91561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99" t="9455" r="2599" b="13091"/>
          <a:stretch/>
        </p:blipFill>
        <p:spPr bwMode="auto">
          <a:xfrm>
            <a:off x="159327" y="1295400"/>
            <a:ext cx="8811491" cy="3387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3704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57200"/>
            <a:ext cx="8076912" cy="5702300"/>
          </a:xfrm>
          <a:prstGeom prst="rect">
            <a:avLst/>
          </a:prstGeom>
        </p:spPr>
      </p:pic>
    </p:spTree>
    <p:extLst>
      <p:ext uri="{BB962C8B-B14F-4D97-AF65-F5344CB8AC3E}">
        <p14:creationId xmlns:p14="http://schemas.microsoft.com/office/powerpoint/2010/main" val="2348952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33400"/>
            <a:ext cx="7239000" cy="5516118"/>
          </a:xfrm>
          <a:prstGeom prst="rect">
            <a:avLst/>
          </a:prstGeom>
        </p:spPr>
      </p:pic>
    </p:spTree>
    <p:extLst>
      <p:ext uri="{BB962C8B-B14F-4D97-AF65-F5344CB8AC3E}">
        <p14:creationId xmlns:p14="http://schemas.microsoft.com/office/powerpoint/2010/main" val="11529678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38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02313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38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1" y="3352800"/>
            <a:ext cx="2514601" cy="3352800"/>
          </a:xfrm>
          <a:prstGeom prst="ellipse">
            <a:avLst/>
          </a:prstGeom>
          <a:noFill/>
          <a:ln>
            <a:solidFill>
              <a:schemeClr val="accent1"/>
            </a:solidFill>
          </a:ln>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7703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01" t="7998" r="17997" b="5330"/>
          <a:stretch/>
        </p:blipFill>
        <p:spPr bwMode="auto">
          <a:xfrm>
            <a:off x="990600" y="0"/>
            <a:ext cx="7176655" cy="686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03635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3048000"/>
          </a:xfrm>
        </p:spPr>
        <p:txBody>
          <a:bodyPr>
            <a:normAutofit fontScale="90000"/>
          </a:bodyPr>
          <a:lstStyle/>
          <a:p>
            <a:r>
              <a:rPr lang="en-US" i="1" dirty="0" smtClean="0">
                <a:latin typeface="Iskoola Pota" pitchFamily="34" charset="0"/>
                <a:cs typeface="Iskoola Pota" pitchFamily="34" charset="0"/>
              </a:rPr>
              <a:t>The Dark Side of American History, 1783-2014:</a:t>
            </a:r>
            <a:r>
              <a:rPr lang="en-US" dirty="0">
                <a:latin typeface="Iskoola Pota" pitchFamily="34" charset="0"/>
                <a:cs typeface="Iskoola Pota" pitchFamily="34" charset="0"/>
              </a:rPr>
              <a:t/>
            </a:r>
            <a:br>
              <a:rPr lang="en-US" dirty="0">
                <a:latin typeface="Iskoola Pota" pitchFamily="34" charset="0"/>
                <a:cs typeface="Iskoola Pota" pitchFamily="34" charset="0"/>
              </a:rPr>
            </a:br>
            <a:r>
              <a:rPr lang="en-US" dirty="0" smtClean="0">
                <a:latin typeface="Iskoola Pota" pitchFamily="34" charset="0"/>
                <a:cs typeface="Iskoola Pota" pitchFamily="34" charset="0"/>
              </a:rPr>
              <a:t>Two Centuries of the U.S. Government’s Domestic Policies in Two Hours</a:t>
            </a:r>
            <a:endParaRPr lang="en-US" dirty="0">
              <a:latin typeface="Iskoola Pota" pitchFamily="34" charset="0"/>
              <a:cs typeface="Iskoola Pota"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657" y="4061738"/>
            <a:ext cx="2224743" cy="2659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3937742"/>
            <a:ext cx="2044636" cy="278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3439885"/>
            <a:ext cx="4114800" cy="2905049"/>
          </a:xfrm>
          <a:prstGeom prst="rect">
            <a:avLst/>
          </a:prstGeom>
        </p:spPr>
      </p:pic>
    </p:spTree>
    <p:extLst>
      <p:ext uri="{BB962C8B-B14F-4D97-AF65-F5344CB8AC3E}">
        <p14:creationId xmlns:p14="http://schemas.microsoft.com/office/powerpoint/2010/main" val="32203291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850"/>
            <a:ext cx="8832273" cy="683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12838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200"/>
            <a:ext cx="8229600" cy="1143000"/>
          </a:xfrm>
        </p:spPr>
        <p:txBody>
          <a:bodyPr/>
          <a:lstStyle/>
          <a:p>
            <a:r>
              <a:rPr lang="en-US" dirty="0" smtClean="0"/>
              <a:t>Slavery</a:t>
            </a:r>
            <a:endParaRPr lang="en-US" dirty="0"/>
          </a:p>
        </p:txBody>
      </p:sp>
    </p:spTree>
    <p:extLst>
      <p:ext uri="{BB962C8B-B14F-4D97-AF65-F5344CB8AC3E}">
        <p14:creationId xmlns:p14="http://schemas.microsoft.com/office/powerpoint/2010/main" val="14275012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Slavery in the Constitution, 1788</a:t>
            </a:r>
            <a:endParaRPr lang="en-US" dirty="0"/>
          </a:p>
        </p:txBody>
      </p:sp>
      <p:sp>
        <p:nvSpPr>
          <p:cNvPr id="3" name="Content Placeholder 2"/>
          <p:cNvSpPr>
            <a:spLocks noGrp="1"/>
          </p:cNvSpPr>
          <p:nvPr>
            <p:ph idx="1"/>
          </p:nvPr>
        </p:nvSpPr>
        <p:spPr>
          <a:xfrm>
            <a:off x="457200" y="1219200"/>
            <a:ext cx="8229600" cy="2895600"/>
          </a:xfrm>
        </p:spPr>
        <p:txBody>
          <a:bodyPr>
            <a:normAutofit/>
          </a:bodyPr>
          <a:lstStyle/>
          <a:p>
            <a:r>
              <a:rPr lang="en-US" dirty="0" smtClean="0"/>
              <a:t>Article I, Section 2, P. 3: “those </a:t>
            </a:r>
            <a:r>
              <a:rPr lang="en-US" b="1" dirty="0" smtClean="0"/>
              <a:t>bound to Service for a Term of Years.”</a:t>
            </a:r>
          </a:p>
          <a:p>
            <a:pPr marL="0" indent="0">
              <a:buNone/>
            </a:pPr>
            <a:r>
              <a:rPr lang="en-US" dirty="0" smtClean="0"/>
              <a:t>	-“Those bound to slavery.”</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2895600"/>
            <a:ext cx="5410200" cy="3657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418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257800"/>
          </a:xfrm>
        </p:spPr>
        <p:txBody>
          <a:bodyPr>
            <a:normAutofit lnSpcReduction="10000"/>
          </a:bodyPr>
          <a:lstStyle/>
          <a:p>
            <a:pPr marL="0" indent="0">
              <a:buNone/>
            </a:pPr>
            <a:r>
              <a:rPr lang="en-US" dirty="0" smtClean="0"/>
              <a:t>Section 9, P. 1:”The Migration or Importation of </a:t>
            </a:r>
            <a:r>
              <a:rPr lang="en-US" b="1" dirty="0" smtClean="0"/>
              <a:t>such Persons as any of the States now existing shall think proper to admit</a:t>
            </a:r>
            <a:r>
              <a:rPr lang="en-US" dirty="0" smtClean="0"/>
              <a:t>, shall </a:t>
            </a:r>
            <a:r>
              <a:rPr lang="en-US" b="1" dirty="0" smtClean="0"/>
              <a:t>not be prohibited</a:t>
            </a:r>
            <a:r>
              <a:rPr lang="en-US" dirty="0" smtClean="0"/>
              <a:t> by the Congress </a:t>
            </a:r>
            <a:r>
              <a:rPr lang="en-US" b="1" dirty="0" smtClean="0"/>
              <a:t>prior to the Year one thousand eight hundred and eight</a:t>
            </a:r>
            <a:r>
              <a:rPr lang="en-US" dirty="0" smtClean="0"/>
              <a:t>, but a tax or duty may be imposed on such Importation, </a:t>
            </a:r>
            <a:r>
              <a:rPr lang="en-US" b="1" dirty="0" smtClean="0"/>
              <a:t>not exceeding ten dollars for each Person.”</a:t>
            </a:r>
          </a:p>
          <a:p>
            <a:pPr marL="0" indent="0">
              <a:buNone/>
            </a:pPr>
            <a:r>
              <a:rPr lang="en-US" b="1" dirty="0"/>
              <a:t>	</a:t>
            </a:r>
            <a:r>
              <a:rPr lang="en-US" dirty="0" smtClean="0"/>
              <a:t>-“Bringing slaves won’t be stopped before 1808, though the bringing of each slave can be taxed at maximum $10 each.”</a:t>
            </a:r>
            <a:endParaRPr lang="en-US" b="1" dirty="0" smtClean="0"/>
          </a:p>
        </p:txBody>
      </p:sp>
    </p:spTree>
    <p:extLst>
      <p:ext uri="{BB962C8B-B14F-4D97-AF65-F5344CB8AC3E}">
        <p14:creationId xmlns:p14="http://schemas.microsoft.com/office/powerpoint/2010/main" val="405746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181600"/>
          </a:xfrm>
        </p:spPr>
        <p:txBody>
          <a:bodyPr>
            <a:normAutofit/>
          </a:bodyPr>
          <a:lstStyle/>
          <a:p>
            <a:r>
              <a:rPr lang="en-US" dirty="0" smtClean="0"/>
              <a:t>“</a:t>
            </a:r>
            <a:r>
              <a:rPr lang="en-US" b="1" dirty="0" smtClean="0"/>
              <a:t>No Person held to Service or Labour in one State</a:t>
            </a:r>
            <a:r>
              <a:rPr lang="en-US" dirty="0" smtClean="0"/>
              <a:t>, under the Laws thereof, </a:t>
            </a:r>
            <a:r>
              <a:rPr lang="en-US" b="1" dirty="0" smtClean="0"/>
              <a:t>escaping into another</a:t>
            </a:r>
            <a:r>
              <a:rPr lang="en-US" dirty="0" smtClean="0"/>
              <a:t>, shall, in Consequence of any Law or Regulation therein, </a:t>
            </a:r>
            <a:r>
              <a:rPr lang="en-US" b="1" dirty="0" smtClean="0"/>
              <a:t>be discharged from such Service or Labour</a:t>
            </a:r>
            <a:r>
              <a:rPr lang="en-US" dirty="0" smtClean="0"/>
              <a:t>, but shall </a:t>
            </a:r>
            <a:r>
              <a:rPr lang="en-US" b="1" dirty="0" smtClean="0"/>
              <a:t>be delivered up on Claim of the Party to whom such Service or Labour may be due.”</a:t>
            </a:r>
          </a:p>
          <a:p>
            <a:pPr marL="0" indent="0">
              <a:buNone/>
            </a:pPr>
            <a:r>
              <a:rPr lang="en-US" b="1" dirty="0"/>
              <a:t>	</a:t>
            </a:r>
            <a:r>
              <a:rPr lang="en-US" dirty="0" smtClean="0"/>
              <a:t>-“No slave in a slave state escaping into a non-slave state can be freed from slavery, but must be returned to his or her master.”</a:t>
            </a:r>
            <a:endParaRPr lang="en-US" b="1" dirty="0" smtClean="0"/>
          </a:p>
        </p:txBody>
      </p:sp>
    </p:spTree>
    <p:extLst>
      <p:ext uri="{BB962C8B-B14F-4D97-AF65-F5344CB8AC3E}">
        <p14:creationId xmlns:p14="http://schemas.microsoft.com/office/powerpoint/2010/main" val="208708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Contradictions (and progress)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429" y="1845752"/>
            <a:ext cx="2114550" cy="28194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7635" y="1845752"/>
            <a:ext cx="2363930" cy="28194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221" y="1786149"/>
            <a:ext cx="2397579" cy="2900774"/>
          </a:xfrm>
          <a:prstGeom prst="rect">
            <a:avLst/>
          </a:prstGeom>
        </p:spPr>
      </p:pic>
    </p:spTree>
    <p:extLst>
      <p:ext uri="{BB962C8B-B14F-4D97-AF65-F5344CB8AC3E}">
        <p14:creationId xmlns:p14="http://schemas.microsoft.com/office/powerpoint/2010/main" val="2927835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3657600"/>
          </a:xfrm>
        </p:spPr>
        <p:txBody>
          <a:bodyPr/>
          <a:lstStyle/>
          <a:p>
            <a:r>
              <a:rPr lang="en-US" dirty="0" smtClean="0"/>
              <a:t>In 1787, Northwest Ordinance prohibited slavery in all future Great Lakes states, northwest of Ohio River.</a:t>
            </a:r>
          </a:p>
          <a:p>
            <a:r>
              <a:rPr lang="en-US" dirty="0" smtClean="0"/>
              <a:t>By 1804, all states north of the Mason-Dixon Line (except for Delaware) had abolished slavery.</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276600"/>
            <a:ext cx="5105400" cy="3389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98657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Justice?</a:t>
            </a:r>
            <a:endParaRPr lang="en-US" dirty="0"/>
          </a:p>
        </p:txBody>
      </p:sp>
      <p:sp>
        <p:nvSpPr>
          <p:cNvPr id="3" name="Content Placeholder 2"/>
          <p:cNvSpPr>
            <a:spLocks noGrp="1"/>
          </p:cNvSpPr>
          <p:nvPr>
            <p:ph idx="1"/>
          </p:nvPr>
        </p:nvSpPr>
        <p:spPr>
          <a:xfrm>
            <a:off x="1371600" y="1417638"/>
            <a:ext cx="6400800" cy="2438400"/>
          </a:xfrm>
        </p:spPr>
        <p:txBody>
          <a:bodyPr>
            <a:normAutofit/>
          </a:bodyPr>
          <a:lstStyle/>
          <a:p>
            <a:pPr marL="0" indent="0">
              <a:buNone/>
            </a:pPr>
            <a:r>
              <a:rPr lang="en-US" dirty="0" smtClean="0"/>
              <a:t>Slavery is not fully abolished by the federal government until 1865, after the Civil War, with the Thirteenth Amendment. </a:t>
            </a:r>
          </a:p>
          <a:p>
            <a:endParaRPr lang="en-US" sz="20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3505200"/>
            <a:ext cx="5334000" cy="3175000"/>
          </a:xfrm>
          <a:prstGeom prst="rect">
            <a:avLst/>
          </a:prstGeom>
        </p:spPr>
      </p:pic>
    </p:spTree>
    <p:extLst>
      <p:ext uri="{BB962C8B-B14F-4D97-AF65-F5344CB8AC3E}">
        <p14:creationId xmlns:p14="http://schemas.microsoft.com/office/powerpoint/2010/main" val="3837794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28800"/>
            <a:ext cx="8229600" cy="1143000"/>
          </a:xfrm>
        </p:spPr>
        <p:txBody>
          <a:bodyPr/>
          <a:lstStyle/>
          <a:p>
            <a:r>
              <a:rPr lang="en-US" dirty="0" smtClean="0"/>
              <a:t>Speech</a:t>
            </a:r>
            <a:endParaRPr lang="en-US" dirty="0"/>
          </a:p>
        </p:txBody>
      </p:sp>
    </p:spTree>
    <p:extLst>
      <p:ext uri="{BB962C8B-B14F-4D97-AF65-F5344CB8AC3E}">
        <p14:creationId xmlns:p14="http://schemas.microsoft.com/office/powerpoint/2010/main" val="31452273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782"/>
            <a:ext cx="9144000" cy="6893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30722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1143000"/>
          </a:xfrm>
        </p:spPr>
        <p:txBody>
          <a:bodyPr/>
          <a:lstStyle/>
          <a:p>
            <a:r>
              <a:rPr lang="en-US" dirty="0" smtClean="0"/>
              <a:t>What?</a:t>
            </a:r>
            <a:endParaRPr lang="en-US" dirty="0"/>
          </a:p>
        </p:txBody>
      </p:sp>
    </p:spTree>
    <p:extLst>
      <p:ext uri="{BB962C8B-B14F-4D97-AF65-F5344CB8AC3E}">
        <p14:creationId xmlns:p14="http://schemas.microsoft.com/office/powerpoint/2010/main" val="15839645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Amendment—1788</a:t>
            </a:r>
            <a:endParaRPr lang="en-US" dirty="0"/>
          </a:p>
        </p:txBody>
      </p:sp>
      <p:sp>
        <p:nvSpPr>
          <p:cNvPr id="3" name="Content Placeholder 2"/>
          <p:cNvSpPr>
            <a:spLocks noGrp="1"/>
          </p:cNvSpPr>
          <p:nvPr>
            <p:ph idx="1"/>
          </p:nvPr>
        </p:nvSpPr>
        <p:spPr/>
        <p:txBody>
          <a:bodyPr/>
          <a:lstStyle/>
          <a:p>
            <a:pPr marL="0" indent="0">
              <a:buNone/>
            </a:pPr>
            <a:r>
              <a:rPr lang="en-US" dirty="0" smtClean="0"/>
              <a:t>“Congress shall make </a:t>
            </a:r>
            <a:r>
              <a:rPr lang="en-US" u="sng" dirty="0" smtClean="0"/>
              <a:t>no law</a:t>
            </a:r>
            <a:r>
              <a:rPr lang="en-US" dirty="0" smtClean="0"/>
              <a:t> respecting an establishment of religion, or prohibiting the free exercise thereof; or </a:t>
            </a:r>
            <a:r>
              <a:rPr lang="en-US" u="sng" dirty="0" smtClean="0"/>
              <a:t>abridging the freedom of speech, or of the press</a:t>
            </a:r>
            <a:r>
              <a:rPr lang="en-US" dirty="0" smtClean="0"/>
              <a:t>; or the right of the people peaceably to assemble, and to </a:t>
            </a:r>
            <a:r>
              <a:rPr lang="en-US" u="sng" dirty="0" smtClean="0"/>
              <a:t>petition the Government for a redress of grievances</a:t>
            </a:r>
            <a:r>
              <a:rPr lang="en-US" dirty="0" smtClean="0"/>
              <a:t>.”</a:t>
            </a:r>
            <a:endParaRPr lang="en-US" dirty="0"/>
          </a:p>
        </p:txBody>
      </p:sp>
    </p:spTree>
    <p:extLst>
      <p:ext uri="{BB962C8B-B14F-4D97-AF65-F5344CB8AC3E}">
        <p14:creationId xmlns:p14="http://schemas.microsoft.com/office/powerpoint/2010/main" val="24685741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839200" cy="1143000"/>
          </a:xfrm>
        </p:spPr>
        <p:txBody>
          <a:bodyPr>
            <a:normAutofit fontScale="90000"/>
          </a:bodyPr>
          <a:lstStyle/>
          <a:p>
            <a:r>
              <a:rPr lang="en-US" dirty="0" smtClean="0"/>
              <a:t>An Act for the Punishment of Certain Crimes Against the United States—1798</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“That if any person shall write, print, utter or publish, or shall cause or procure to be written, printed, uttered or published, or shall knowingly and willingly assist or aid in writing, printing, uttering or publishing any </a:t>
            </a:r>
            <a:r>
              <a:rPr lang="en-US" u="sng" dirty="0" smtClean="0"/>
              <a:t>false, scandalous and malicious writing or writings against the government</a:t>
            </a:r>
            <a:r>
              <a:rPr lang="en-US" dirty="0" smtClean="0"/>
              <a:t> of the United States…shall be punished by a </a:t>
            </a:r>
            <a:r>
              <a:rPr lang="en-US" b="1" dirty="0" smtClean="0"/>
              <a:t>fine</a:t>
            </a:r>
            <a:r>
              <a:rPr lang="en-US" dirty="0" smtClean="0"/>
              <a:t> not exceeding two thousand dollars, and by </a:t>
            </a:r>
            <a:r>
              <a:rPr lang="en-US" b="1" dirty="0" smtClean="0"/>
              <a:t>imprisonment</a:t>
            </a:r>
            <a:r>
              <a:rPr lang="en-US" dirty="0" smtClean="0"/>
              <a:t> not exceeding two years.”</a:t>
            </a:r>
            <a:endParaRPr lang="en-US" dirty="0"/>
          </a:p>
        </p:txBody>
      </p:sp>
    </p:spTree>
    <p:extLst>
      <p:ext uri="{BB962C8B-B14F-4D97-AF65-F5344CB8AC3E}">
        <p14:creationId xmlns:p14="http://schemas.microsoft.com/office/powerpoint/2010/main" val="39539774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Alien and Sedition Acts</a:t>
            </a:r>
            <a:endParaRPr lang="en-US" dirty="0"/>
          </a:p>
        </p:txBody>
      </p:sp>
      <p:sp>
        <p:nvSpPr>
          <p:cNvPr id="3" name="Content Placeholder 2"/>
          <p:cNvSpPr>
            <a:spLocks noGrp="1"/>
          </p:cNvSpPr>
          <p:nvPr>
            <p:ph idx="1"/>
          </p:nvPr>
        </p:nvSpPr>
        <p:spPr>
          <a:xfrm>
            <a:off x="457200" y="1417638"/>
            <a:ext cx="8229600" cy="4525963"/>
          </a:xfrm>
        </p:spPr>
        <p:txBody>
          <a:bodyPr/>
          <a:lstStyle/>
          <a:p>
            <a:r>
              <a:rPr lang="en-US" dirty="0" smtClean="0"/>
              <a:t>President John Adams and the Federalist Party wanted to silence pro-French Revolution sentiments.</a:t>
            </a:r>
          </a:p>
          <a:p>
            <a:r>
              <a:rPr lang="en-US" dirty="0"/>
              <a:t>Repealed </a:t>
            </a:r>
            <a:r>
              <a:rPr lang="en-US" dirty="0" smtClean="0"/>
              <a:t>by </a:t>
            </a:r>
            <a:r>
              <a:rPr lang="en-US" dirty="0"/>
              <a:t>pro-French Revolution President Jefferson and Democratic-Republicans in 1800</a:t>
            </a:r>
            <a:r>
              <a:rPr lang="en-US" dirty="0" smtClean="0"/>
              <a:t>. </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190996"/>
            <a:ext cx="1977436" cy="2489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4158339"/>
            <a:ext cx="2478288" cy="2522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97127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71"/>
            <a:ext cx="8229600" cy="990600"/>
          </a:xfrm>
        </p:spPr>
        <p:txBody>
          <a:bodyPr/>
          <a:lstStyle/>
          <a:p>
            <a:r>
              <a:rPr lang="en-US" dirty="0" smtClean="0"/>
              <a:t>More Alien Acts—1798</a:t>
            </a:r>
            <a:endParaRPr lang="en-US" dirty="0"/>
          </a:p>
        </p:txBody>
      </p:sp>
      <p:sp>
        <p:nvSpPr>
          <p:cNvPr id="3" name="Content Placeholder 2"/>
          <p:cNvSpPr>
            <a:spLocks noGrp="1"/>
          </p:cNvSpPr>
          <p:nvPr>
            <p:ph idx="1"/>
          </p:nvPr>
        </p:nvSpPr>
        <p:spPr>
          <a:xfrm>
            <a:off x="228600" y="762000"/>
            <a:ext cx="8229600" cy="4525963"/>
          </a:xfrm>
        </p:spPr>
        <p:txBody>
          <a:bodyPr>
            <a:normAutofit lnSpcReduction="10000"/>
          </a:bodyPr>
          <a:lstStyle/>
          <a:p>
            <a:r>
              <a:rPr lang="en-US" dirty="0" smtClean="0"/>
              <a:t>Naturalization Act-immigrants had to be residents in US for 14 (instead of 5 previously) years before becoming eligible for citizenship.</a:t>
            </a:r>
          </a:p>
          <a:p>
            <a:r>
              <a:rPr lang="en-US" dirty="0" smtClean="0"/>
              <a:t>Alien Act-authorized the President to deport aliens "dangerous to the peace and safety of the United States" during peacetime.</a:t>
            </a:r>
          </a:p>
          <a:p>
            <a:r>
              <a:rPr lang="en-US" dirty="0" smtClean="0"/>
              <a:t>Alien Enemies Act-</a:t>
            </a:r>
            <a:r>
              <a:rPr lang="en-US" i="1" dirty="0" smtClean="0"/>
              <a:t>allows</a:t>
            </a:r>
            <a:r>
              <a:rPr lang="en-US" dirty="0" smtClean="0"/>
              <a:t> the wartime arrest, imprisonment and deportation of any alien subject to an enemy power.</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495800"/>
            <a:ext cx="2736273" cy="2195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37554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2057400"/>
          </a:xfrm>
        </p:spPr>
        <p:txBody>
          <a:bodyPr/>
          <a:lstStyle/>
          <a:p>
            <a:pPr marL="0" indent="0">
              <a:buNone/>
            </a:pPr>
            <a:r>
              <a:rPr lang="en-US" dirty="0" smtClean="0"/>
              <a:t>How do these Acts match up with the First Amendment?</a:t>
            </a:r>
            <a:endParaRPr lang="en-US" dirty="0"/>
          </a:p>
        </p:txBody>
      </p:sp>
    </p:spTree>
    <p:extLst>
      <p:ext uri="{BB962C8B-B14F-4D97-AF65-F5344CB8AC3E}">
        <p14:creationId xmlns:p14="http://schemas.microsoft.com/office/powerpoint/2010/main" val="7492914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00"/>
            <a:ext cx="8229600" cy="1143000"/>
          </a:xfrm>
        </p:spPr>
        <p:txBody>
          <a:bodyPr/>
          <a:lstStyle/>
          <a:p>
            <a:r>
              <a:rPr lang="en-US" dirty="0" smtClean="0"/>
              <a:t>Native Americans</a:t>
            </a:r>
            <a:endParaRPr lang="en-US" dirty="0"/>
          </a:p>
        </p:txBody>
      </p:sp>
    </p:spTree>
    <p:extLst>
      <p:ext uri="{BB962C8B-B14F-4D97-AF65-F5344CB8AC3E}">
        <p14:creationId xmlns:p14="http://schemas.microsoft.com/office/powerpoint/2010/main" val="21310540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Native “Americans”</a:t>
            </a:r>
            <a:endParaRPr lang="en-US" dirty="0"/>
          </a:p>
        </p:txBody>
      </p:sp>
      <p:sp>
        <p:nvSpPr>
          <p:cNvPr id="3" name="Content Placeholder 2"/>
          <p:cNvSpPr>
            <a:spLocks noGrp="1"/>
          </p:cNvSpPr>
          <p:nvPr>
            <p:ph idx="1"/>
          </p:nvPr>
        </p:nvSpPr>
        <p:spPr>
          <a:xfrm>
            <a:off x="424543" y="1100703"/>
            <a:ext cx="8229600" cy="4525963"/>
          </a:xfrm>
        </p:spPr>
        <p:txBody>
          <a:bodyPr/>
          <a:lstStyle/>
          <a:p>
            <a:pPr marL="0" indent="0">
              <a:buNone/>
            </a:pPr>
            <a:r>
              <a:rPr lang="en-US" dirty="0" smtClean="0"/>
              <a:t>-Domestic or foreign?</a:t>
            </a:r>
            <a:br>
              <a:rPr lang="en-US" dirty="0" smtClean="0"/>
            </a:br>
            <a:r>
              <a:rPr lang="en-US" dirty="0" smtClean="0"/>
              <a:t>-Important to acknowledge that they did politically and violently resist, just like many other indigenous civilizations around the world did at various times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6828" y="3124200"/>
            <a:ext cx="4637315" cy="3596944"/>
          </a:xfrm>
          <a:prstGeom prst="rect">
            <a:avLst/>
          </a:prstGeom>
        </p:spPr>
      </p:pic>
    </p:spTree>
    <p:extLst>
      <p:ext uri="{BB962C8B-B14F-4D97-AF65-F5344CB8AC3E}">
        <p14:creationId xmlns:p14="http://schemas.microsoft.com/office/powerpoint/2010/main" val="20707125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Manifest Destiny</a:t>
            </a: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0"/>
            <a:ext cx="7252607" cy="4722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73548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22914"/>
            <a:ext cx="8229600" cy="3124200"/>
          </a:xfrm>
        </p:spPr>
        <p:txBody>
          <a:bodyPr>
            <a:normAutofit/>
          </a:bodyPr>
          <a:lstStyle/>
          <a:p>
            <a:r>
              <a:rPr lang="en-US" dirty="0" smtClean="0"/>
              <a:t>All quiet on the western frontier</a:t>
            </a:r>
          </a:p>
          <a:p>
            <a:r>
              <a:rPr lang="en-US" dirty="0" smtClean="0"/>
              <a:t>East coast tensions continuing between Americans and the surviving natives</a:t>
            </a:r>
          </a:p>
          <a:p>
            <a:r>
              <a:rPr lang="en-US" dirty="0" smtClean="0"/>
              <a:t>“The Five Civilized Nations”</a:t>
            </a:r>
          </a:p>
          <a:p>
            <a:r>
              <a:rPr lang="en-US" dirty="0" smtClean="0"/>
              <a:t> Assimilation (for better or worse)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76200"/>
            <a:ext cx="4046384" cy="3763137"/>
          </a:xfrm>
          <a:prstGeom prst="rect">
            <a:avLst/>
          </a:prstGeom>
        </p:spPr>
      </p:pic>
    </p:spTree>
    <p:extLst>
      <p:ext uri="{BB962C8B-B14F-4D97-AF65-F5344CB8AC3E}">
        <p14:creationId xmlns:p14="http://schemas.microsoft.com/office/powerpoint/2010/main" val="12215988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Indian Removal Act, 1830</a:t>
            </a:r>
            <a:endParaRPr lang="en-US" dirty="0"/>
          </a:p>
        </p:txBody>
      </p:sp>
      <p:sp>
        <p:nvSpPr>
          <p:cNvPr id="3" name="Content Placeholder 2"/>
          <p:cNvSpPr>
            <a:spLocks noGrp="1"/>
          </p:cNvSpPr>
          <p:nvPr>
            <p:ph idx="1"/>
          </p:nvPr>
        </p:nvSpPr>
        <p:spPr>
          <a:xfrm>
            <a:off x="457200" y="1219200"/>
            <a:ext cx="8229600" cy="4525963"/>
          </a:xfrm>
        </p:spPr>
        <p:txBody>
          <a:bodyPr/>
          <a:lstStyle/>
          <a:p>
            <a:r>
              <a:rPr lang="en-US" dirty="0" smtClean="0"/>
              <a:t>“Voluntary”</a:t>
            </a:r>
          </a:p>
          <a:p>
            <a:r>
              <a:rPr lang="en-US" dirty="0" smtClean="0"/>
              <a:t>Those who were “civilized” in American society were allowed to remain, but tribal groups had to go west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276600"/>
            <a:ext cx="4439895" cy="3581400"/>
          </a:xfrm>
          <a:prstGeom prst="rect">
            <a:avLst/>
          </a:prstGeom>
        </p:spPr>
      </p:pic>
    </p:spTree>
    <p:extLst>
      <p:ext uri="{BB962C8B-B14F-4D97-AF65-F5344CB8AC3E}">
        <p14:creationId xmlns:p14="http://schemas.microsoft.com/office/powerpoint/2010/main" val="33019727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1143000"/>
          </a:xfrm>
        </p:spPr>
        <p:txBody>
          <a:bodyPr/>
          <a:lstStyle/>
          <a:p>
            <a:r>
              <a:rPr lang="en-US" dirty="0" smtClean="0"/>
              <a:t>Why?</a:t>
            </a:r>
            <a:endParaRPr lang="en-US" dirty="0"/>
          </a:p>
        </p:txBody>
      </p:sp>
      <p:sp>
        <p:nvSpPr>
          <p:cNvPr id="3" name="Title 1"/>
          <p:cNvSpPr txBox="1">
            <a:spLocks/>
          </p:cNvSpPr>
          <p:nvPr/>
        </p:nvSpPr>
        <p:spPr>
          <a:xfrm>
            <a:off x="457200" y="2819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Who?</a:t>
            </a:r>
            <a:endParaRPr lang="en-US" dirty="0"/>
          </a:p>
        </p:txBody>
      </p:sp>
    </p:spTree>
    <p:extLst>
      <p:ext uri="{BB962C8B-B14F-4D97-AF65-F5344CB8AC3E}">
        <p14:creationId xmlns:p14="http://schemas.microsoft.com/office/powerpoint/2010/main" val="228737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Cherokee Appeal</a:t>
            </a:r>
            <a:endParaRPr lang="en-US" dirty="0"/>
          </a:p>
        </p:txBody>
      </p:sp>
      <p:sp>
        <p:nvSpPr>
          <p:cNvPr id="3" name="Content Placeholder 2"/>
          <p:cNvSpPr>
            <a:spLocks noGrp="1"/>
          </p:cNvSpPr>
          <p:nvPr>
            <p:ph idx="1"/>
          </p:nvPr>
        </p:nvSpPr>
        <p:spPr>
          <a:xfrm>
            <a:off x="304800" y="685800"/>
            <a:ext cx="8229600" cy="4525963"/>
          </a:xfrm>
        </p:spPr>
        <p:txBody>
          <a:bodyPr>
            <a:normAutofit/>
          </a:bodyPr>
          <a:lstStyle/>
          <a:p>
            <a:r>
              <a:rPr lang="en-US" dirty="0" smtClean="0"/>
              <a:t>Chief John Ross (</a:t>
            </a:r>
            <a:r>
              <a:rPr lang="en-US" dirty="0" err="1" smtClean="0"/>
              <a:t>Guwisguwi</a:t>
            </a:r>
            <a:r>
              <a:rPr lang="en-US" dirty="0" smtClean="0"/>
              <a:t>)</a:t>
            </a:r>
          </a:p>
          <a:p>
            <a:r>
              <a:rPr lang="en-US" dirty="0" smtClean="0"/>
              <a:t>Supreme Court in 1831 and 1832: native tribes were sovereign nations and were not subject to state laws</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836" y="2927010"/>
            <a:ext cx="3165764" cy="3482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23247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200400"/>
            <a:ext cx="8229600" cy="2895600"/>
          </a:xfrm>
        </p:spPr>
        <p:txBody>
          <a:bodyPr/>
          <a:lstStyle/>
          <a:p>
            <a:r>
              <a:rPr lang="en-US" dirty="0" smtClean="0"/>
              <a:t>Jackson: “John </a:t>
            </a:r>
            <a:r>
              <a:rPr lang="en-US" dirty="0"/>
              <a:t>Marshall has made his decision; now let him </a:t>
            </a:r>
            <a:r>
              <a:rPr lang="en-US" dirty="0" smtClean="0"/>
              <a:t>enforce </a:t>
            </a:r>
            <a:r>
              <a:rPr lang="en-US" dirty="0"/>
              <a:t>it! ... Build a fire under them. When it gets </a:t>
            </a:r>
            <a:r>
              <a:rPr lang="en-US" dirty="0" smtClean="0"/>
              <a:t>hot </a:t>
            </a:r>
            <a:r>
              <a:rPr lang="en-US" dirty="0"/>
              <a:t>enough, they'll go.”</a:t>
            </a:r>
          </a:p>
          <a:p>
            <a:r>
              <a:rPr lang="en-US" dirty="0" smtClean="0"/>
              <a:t>Jackson rejects old friend Ross</a:t>
            </a:r>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76200"/>
            <a:ext cx="3124200" cy="3124200"/>
          </a:xfrm>
          <a:prstGeom prst="rect">
            <a:avLst/>
          </a:prstGeom>
        </p:spPr>
      </p:pic>
    </p:spTree>
    <p:extLst>
      <p:ext uri="{BB962C8B-B14F-4D97-AF65-F5344CB8AC3E}">
        <p14:creationId xmlns:p14="http://schemas.microsoft.com/office/powerpoint/2010/main" val="2771356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4525963"/>
          </a:xfrm>
        </p:spPr>
        <p:txBody>
          <a:bodyPr>
            <a:normAutofit/>
          </a:bodyPr>
          <a:lstStyle/>
          <a:p>
            <a:r>
              <a:rPr lang="en-US" dirty="0"/>
              <a:t>First Seminole War, </a:t>
            </a:r>
            <a:r>
              <a:rPr lang="en-US" dirty="0" smtClean="0"/>
              <a:t>1814-1819: Seminole tribe in Florida, with escaped slaves, was aggressive towards American expansion into Florida. General Jackson fought them.</a:t>
            </a:r>
          </a:p>
          <a:p>
            <a:r>
              <a:rPr lang="en-US" dirty="0"/>
              <a:t>Second Seminole War, </a:t>
            </a:r>
            <a:r>
              <a:rPr lang="en-US" dirty="0" smtClean="0"/>
              <a:t>1835-1842: </a:t>
            </a:r>
            <a:r>
              <a:rPr lang="en-US" dirty="0"/>
              <a:t>Most expensive Indian War in US history</a:t>
            </a:r>
            <a:r>
              <a:rPr lang="en-US" dirty="0" smtClean="0"/>
              <a:t>.</a:t>
            </a:r>
          </a:p>
          <a:p>
            <a:r>
              <a:rPr lang="en-US" dirty="0" smtClean="0"/>
              <a:t>Osceola, resisting Indian Removal.</a:t>
            </a:r>
          </a:p>
          <a:p>
            <a:endParaRPr lang="en-US" dirty="0" smtClean="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868" y="3846616"/>
            <a:ext cx="2454264" cy="2951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549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Trail of Tears </a:t>
            </a:r>
            <a:endParaRPr lang="en-US" dirty="0"/>
          </a:p>
        </p:txBody>
      </p:sp>
      <p:sp>
        <p:nvSpPr>
          <p:cNvPr id="3" name="Content Placeholder 2"/>
          <p:cNvSpPr>
            <a:spLocks noGrp="1"/>
          </p:cNvSpPr>
          <p:nvPr>
            <p:ph idx="1"/>
          </p:nvPr>
        </p:nvSpPr>
        <p:spPr/>
        <p:txBody>
          <a:bodyPr>
            <a:normAutofit/>
          </a:bodyPr>
          <a:lstStyle/>
          <a:p>
            <a:r>
              <a:rPr lang="en-US" dirty="0" smtClean="0"/>
              <a:t>After Osceola’s capture and death in prison, and Seminole defeat.</a:t>
            </a:r>
          </a:p>
          <a:p>
            <a:r>
              <a:rPr lang="en-US" dirty="0" smtClean="0"/>
              <a:t>1838-All natives, especially Cherokee, moved at gunpoint across Mississippi</a:t>
            </a:r>
            <a:r>
              <a:rPr lang="en-US" dirty="0"/>
              <a:t>.</a:t>
            </a:r>
            <a:endParaRPr lang="en-US" dirty="0" smtClean="0"/>
          </a:p>
          <a:p>
            <a:r>
              <a:rPr lang="en-US" dirty="0" smtClean="0"/>
              <a:t>Several thousand died from starvation, disease, and exposure to weather along the way.</a:t>
            </a:r>
            <a:endParaRPr lang="en-US" dirty="0"/>
          </a:p>
        </p:txBody>
      </p:sp>
    </p:spTree>
    <p:extLst>
      <p:ext uri="{BB962C8B-B14F-4D97-AF65-F5344CB8AC3E}">
        <p14:creationId xmlns:p14="http://schemas.microsoft.com/office/powerpoint/2010/main" val="24932930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446"/>
          <a:stretch/>
        </p:blipFill>
        <p:spPr bwMode="auto">
          <a:xfrm>
            <a:off x="-105742" y="304800"/>
            <a:ext cx="9510276"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11408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4400"/>
            <a:ext cx="8229600" cy="4525963"/>
          </a:xfrm>
        </p:spPr>
        <p:txBody>
          <a:bodyPr>
            <a:normAutofit lnSpcReduction="10000"/>
          </a:bodyPr>
          <a:lstStyle/>
          <a:p>
            <a:r>
              <a:rPr lang="en-US" dirty="0" smtClean="0"/>
              <a:t>Is it harder to feel sympathy for the Seminoles because they killed Americans (some women and children too), as opposed to sympathy for the Cherokee who did not kill?</a:t>
            </a:r>
          </a:p>
          <a:p>
            <a:r>
              <a:rPr lang="en-US" dirty="0" smtClean="0"/>
              <a:t>Some say Jackson felt that native tribes and Americans would not have been able to coexist. But would the Seminoles have killed so many Americans had Indian removal not been attempted?</a:t>
            </a:r>
          </a:p>
          <a:p>
            <a:endParaRPr lang="en-US" dirty="0"/>
          </a:p>
        </p:txBody>
      </p:sp>
    </p:spTree>
    <p:extLst>
      <p:ext uri="{BB962C8B-B14F-4D97-AF65-F5344CB8AC3E}">
        <p14:creationId xmlns:p14="http://schemas.microsoft.com/office/powerpoint/2010/main" val="35669658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Treaty of Fort Laramie—1851</a:t>
            </a:r>
            <a:endParaRPr lang="en-US" dirty="0"/>
          </a:p>
        </p:txBody>
      </p:sp>
      <p:sp>
        <p:nvSpPr>
          <p:cNvPr id="3" name="Content Placeholder 2"/>
          <p:cNvSpPr>
            <a:spLocks noGrp="1"/>
          </p:cNvSpPr>
          <p:nvPr>
            <p:ph idx="1"/>
          </p:nvPr>
        </p:nvSpPr>
        <p:spPr>
          <a:xfrm>
            <a:off x="457200" y="914400"/>
            <a:ext cx="8229600" cy="4525963"/>
          </a:xfrm>
        </p:spPr>
        <p:txBody>
          <a:bodyPr/>
          <a:lstStyle/>
          <a:p>
            <a:r>
              <a:rPr lang="en-US" dirty="0" smtClean="0"/>
              <a:t>Natives would allow US miners and settlers to travel as long as the US prevented settlers from infringing into traditional native land claims.</a:t>
            </a:r>
          </a:p>
          <a:p>
            <a:r>
              <a:rPr lang="en-US" dirty="0" smtClean="0"/>
              <a:t>Obviously, the governments, and various tribes began to violently retaliate.</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038600"/>
            <a:ext cx="3886200" cy="2649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42041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7967662" cy="5150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57400" y="4648200"/>
            <a:ext cx="6858000" cy="1477328"/>
          </a:xfrm>
          <a:prstGeom prst="rect">
            <a:avLst/>
          </a:prstGeom>
        </p:spPr>
        <p:txBody>
          <a:bodyPr wrap="square">
            <a:spAutoFit/>
          </a:bodyPr>
          <a:lstStyle/>
          <a:p>
            <a:r>
              <a:rPr lang="en-US" dirty="0"/>
              <a:t>Sand Creek Massacre, 1864: in retaliation for Cheyenne aggression against settlers, army commander John </a:t>
            </a:r>
            <a:r>
              <a:rPr lang="en-US" dirty="0" err="1"/>
              <a:t>Chivington</a:t>
            </a:r>
            <a:r>
              <a:rPr lang="en-US" dirty="0"/>
              <a:t> led 700 US soldiers against Cheyenne in Colorado. 9 Americans, 150 Cheyenne. Over half were women and children. Soldiers mutilated bodies and took human souvenirs from the bloodbath.</a:t>
            </a:r>
          </a:p>
        </p:txBody>
      </p:sp>
    </p:spTree>
    <p:extLst>
      <p:ext uri="{BB962C8B-B14F-4D97-AF65-F5344CB8AC3E}">
        <p14:creationId xmlns:p14="http://schemas.microsoft.com/office/powerpoint/2010/main" val="3833219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09600" y="228600"/>
            <a:ext cx="7772400" cy="923330"/>
          </a:xfrm>
          <a:prstGeom prst="rect">
            <a:avLst/>
          </a:prstGeom>
        </p:spPr>
        <p:txBody>
          <a:bodyPr wrap="square">
            <a:spAutoFit/>
          </a:bodyPr>
          <a:lstStyle/>
          <a:p>
            <a:r>
              <a:rPr lang="en-US" dirty="0"/>
              <a:t>Wounded Knee Massacre, 1890: US cavalry surrounded a Lakota settlement in South Dakota celebrating a “Ghost Dance.” 25 Americans, 150-300 Lakota. Women, children, and old men.</a:t>
            </a:r>
          </a:p>
        </p:txBody>
      </p:sp>
    </p:spTree>
    <p:extLst>
      <p:ext uri="{BB962C8B-B14F-4D97-AF65-F5344CB8AC3E}">
        <p14:creationId xmlns:p14="http://schemas.microsoft.com/office/powerpoint/2010/main" val="11968229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2600"/>
            <a:ext cx="8229600" cy="1143000"/>
          </a:xfrm>
        </p:spPr>
        <p:txBody>
          <a:bodyPr/>
          <a:lstStyle/>
          <a:p>
            <a:r>
              <a:rPr lang="en-US" dirty="0" smtClean="0"/>
              <a:t>Race &amp; Gender</a:t>
            </a:r>
            <a:endParaRPr lang="en-US" dirty="0"/>
          </a:p>
        </p:txBody>
      </p:sp>
    </p:spTree>
    <p:extLst>
      <p:ext uri="{BB962C8B-B14F-4D97-AF65-F5344CB8AC3E}">
        <p14:creationId xmlns:p14="http://schemas.microsoft.com/office/powerpoint/2010/main" val="7457911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8763000" cy="6019800"/>
          </a:xfrm>
        </p:spPr>
        <p:txBody>
          <a:bodyPr>
            <a:noAutofit/>
          </a:bodyPr>
          <a:lstStyle/>
          <a:p>
            <a:pPr marL="0" indent="0">
              <a:lnSpc>
                <a:spcPct val="220000"/>
              </a:lnSpc>
              <a:buNone/>
            </a:pPr>
            <a:r>
              <a:rPr lang="en-US" sz="1800" dirty="0"/>
              <a:t>"American history is longer, larger, more various, more beautiful, and more terrible than anything anyone has ever said about it.”-James </a:t>
            </a:r>
            <a:r>
              <a:rPr lang="en-US" sz="1800" dirty="0" smtClean="0"/>
              <a:t>Baldwin.</a:t>
            </a:r>
            <a:br>
              <a:rPr lang="en-US" sz="1800" dirty="0" smtClean="0"/>
            </a:br>
            <a:r>
              <a:rPr lang="en-US" sz="1800" dirty="0" smtClean="0"/>
              <a:t>This </a:t>
            </a:r>
            <a:r>
              <a:rPr lang="en-US" sz="1800" dirty="0"/>
              <a:t>class will focus on the "terrible" parts of American history. We will briefly review several controversial events and actions of the American government on US soil, from slavery to civil liberties in the age of the War on Terror, and will then discuss and debate with each other several questions relating to these topics. Some think that though our government has done wrong things in the past, we no longer engage such cruel behavior. Others think that America's past is innocent and wonderful, but that today, our policies are more cruel than they have been in the past. Can we still call ourselves the "land of the free and home of the brave?" What can we do to make up for America's past cruelties? And most importantly, how do we bring an end to those being committed right now?</a:t>
            </a:r>
            <a:br>
              <a:rPr lang="en-US" sz="1800" dirty="0"/>
            </a:br>
            <a:r>
              <a:rPr lang="en-US" sz="1800" dirty="0"/>
              <a:t>Warning: some disturbing photographs of war and violence will be seen.</a:t>
            </a:r>
          </a:p>
        </p:txBody>
      </p:sp>
    </p:spTree>
    <p:extLst>
      <p:ext uri="{BB962C8B-B14F-4D97-AF65-F5344CB8AC3E}">
        <p14:creationId xmlns:p14="http://schemas.microsoft.com/office/powerpoint/2010/main" val="2995528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Women’s Suffrage</a:t>
            </a:r>
            <a:endParaRPr lang="en-US" dirty="0"/>
          </a:p>
        </p:txBody>
      </p:sp>
      <p:sp>
        <p:nvSpPr>
          <p:cNvPr id="3" name="Content Placeholder 2"/>
          <p:cNvSpPr>
            <a:spLocks noGrp="1"/>
          </p:cNvSpPr>
          <p:nvPr>
            <p:ph idx="1"/>
          </p:nvPr>
        </p:nvSpPr>
        <p:spPr>
          <a:xfrm>
            <a:off x="152400" y="2103278"/>
            <a:ext cx="8229600" cy="4525963"/>
          </a:xfrm>
        </p:spPr>
        <p:txBody>
          <a:bodyPr>
            <a:normAutofit fontScale="92500" lnSpcReduction="20000"/>
          </a:bodyPr>
          <a:lstStyle/>
          <a:p>
            <a:r>
              <a:rPr lang="en-US" dirty="0" smtClean="0"/>
              <a:t>1893-New Zealand</a:t>
            </a:r>
          </a:p>
          <a:p>
            <a:r>
              <a:rPr lang="en-US" dirty="0" smtClean="0"/>
              <a:t>1902-Australia</a:t>
            </a:r>
          </a:p>
          <a:p>
            <a:r>
              <a:rPr lang="en-US" dirty="0" smtClean="0"/>
              <a:t>1906-Finland</a:t>
            </a:r>
          </a:p>
          <a:p>
            <a:r>
              <a:rPr lang="en-US" dirty="0" smtClean="0"/>
              <a:t>1913-Norway</a:t>
            </a:r>
          </a:p>
          <a:p>
            <a:r>
              <a:rPr lang="en-US" dirty="0" smtClean="0"/>
              <a:t>1915-Denmark</a:t>
            </a:r>
          </a:p>
          <a:p>
            <a:r>
              <a:rPr lang="en-US" dirty="0" smtClean="0"/>
              <a:t>1917-Canada</a:t>
            </a:r>
          </a:p>
          <a:p>
            <a:r>
              <a:rPr lang="en-US" dirty="0" smtClean="0"/>
              <a:t>1918-Austria, Germany, Poland, Russia</a:t>
            </a:r>
          </a:p>
          <a:p>
            <a:r>
              <a:rPr lang="en-US" dirty="0" smtClean="0"/>
              <a:t>1919-Netherlands</a:t>
            </a:r>
          </a:p>
          <a:p>
            <a:r>
              <a:rPr lang="en-US" dirty="0" smtClean="0"/>
              <a:t>1920-United States</a:t>
            </a:r>
          </a:p>
          <a:p>
            <a:endParaRPr lang="en-US" dirty="0" smtClean="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143000"/>
            <a:ext cx="5181600" cy="3653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38924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Slavery Abolition </a:t>
            </a:r>
            <a:endParaRPr lang="en-US" dirty="0"/>
          </a:p>
        </p:txBody>
      </p:sp>
      <p:sp>
        <p:nvSpPr>
          <p:cNvPr id="3" name="Content Placeholder 2"/>
          <p:cNvSpPr>
            <a:spLocks noGrp="1"/>
          </p:cNvSpPr>
          <p:nvPr>
            <p:ph idx="1"/>
          </p:nvPr>
        </p:nvSpPr>
        <p:spPr>
          <a:xfrm>
            <a:off x="228600" y="1600200"/>
            <a:ext cx="8458200" cy="5029200"/>
          </a:xfrm>
        </p:spPr>
        <p:txBody>
          <a:bodyPr>
            <a:normAutofit/>
          </a:bodyPr>
          <a:lstStyle/>
          <a:p>
            <a:r>
              <a:rPr lang="en-US" dirty="0" smtClean="0"/>
              <a:t>1811-Spain &amp; colonies</a:t>
            </a:r>
          </a:p>
          <a:p>
            <a:r>
              <a:rPr lang="en-US" dirty="0" smtClean="0"/>
              <a:t>1833-Britain &amp; colonies</a:t>
            </a:r>
          </a:p>
          <a:p>
            <a:r>
              <a:rPr lang="en-US" dirty="0" smtClean="0"/>
              <a:t>1848-France</a:t>
            </a:r>
          </a:p>
          <a:p>
            <a:r>
              <a:rPr lang="en-US" dirty="0" smtClean="0"/>
              <a:t>1861-Dutch colonies</a:t>
            </a:r>
          </a:p>
          <a:p>
            <a:r>
              <a:rPr lang="en-US" dirty="0" smtClean="0"/>
              <a:t>1865-United States</a:t>
            </a:r>
          </a:p>
          <a:p>
            <a:pPr marL="457200" lvl="1" indent="0">
              <a:buNone/>
            </a:pPr>
            <a:endParaRPr lang="en-US" dirty="0"/>
          </a:p>
          <a:p>
            <a:pPr marL="457200" lvl="1" indent="0">
              <a:buNone/>
            </a:pPr>
            <a:r>
              <a:rPr lang="en-US" dirty="0" smtClean="0"/>
              <a:t>1857: enslaved and free African Americans could never become citizens</a:t>
            </a:r>
            <a:r>
              <a:rPr lang="en-US" dirty="0"/>
              <a:t>.</a:t>
            </a:r>
          </a:p>
        </p:txBody>
      </p:sp>
      <p:pic>
        <p:nvPicPr>
          <p:cNvPr id="317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274618"/>
            <a:ext cx="2931498" cy="3352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71461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6400800" cy="5181600"/>
          </a:xfrm>
        </p:spPr>
        <p:txBody>
          <a:bodyPr>
            <a:normAutofit/>
          </a:bodyPr>
          <a:lstStyle/>
          <a:p>
            <a:endParaRPr lang="en-US" sz="2000" dirty="0" smtClean="0"/>
          </a:p>
          <a:p>
            <a:pPr marL="0" indent="0">
              <a:buNone/>
            </a:pPr>
            <a:r>
              <a:rPr lang="en-US" sz="3200" dirty="0" smtClean="0"/>
              <a:t>“If you stick a knife nine inches into my back and pull it out three inches, that is not progress. Even if you pull it all the way out, that is not progress. Progress is healing the wound.”—Malcolm X</a:t>
            </a:r>
            <a:endParaRPr lang="en-US" sz="32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352800"/>
            <a:ext cx="3277898" cy="3277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55788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Civil Rights</a:t>
            </a:r>
            <a:endParaRPr lang="en-US" dirty="0"/>
          </a:p>
        </p:txBody>
      </p:sp>
      <p:sp>
        <p:nvSpPr>
          <p:cNvPr id="3" name="Content Placeholder 2"/>
          <p:cNvSpPr>
            <a:spLocks noGrp="1"/>
          </p:cNvSpPr>
          <p:nvPr>
            <p:ph idx="1"/>
          </p:nvPr>
        </p:nvSpPr>
        <p:spPr>
          <a:xfrm>
            <a:off x="457200" y="1600200"/>
            <a:ext cx="8229600" cy="5029200"/>
          </a:xfrm>
        </p:spPr>
        <p:txBody>
          <a:bodyPr>
            <a:normAutofit fontScale="92500" lnSpcReduction="20000"/>
          </a:bodyPr>
          <a:lstStyle/>
          <a:p>
            <a:r>
              <a:rPr lang="en-US" dirty="0" smtClean="0"/>
              <a:t>Section 1 of 14</a:t>
            </a:r>
            <a:r>
              <a:rPr lang="en-US" baseline="30000" dirty="0" smtClean="0"/>
              <a:t>th</a:t>
            </a:r>
            <a:r>
              <a:rPr lang="en-US" dirty="0" smtClean="0"/>
              <a:t> Amendment: “No State shall make or enforce any law which shall abridge the privileges or immunities of citizens of the United States; nor shall any State deprive any person of life, liberty, or property, without due process of law; </a:t>
            </a:r>
            <a:r>
              <a:rPr lang="en-US" b="1" dirty="0" smtClean="0"/>
              <a:t>nor deny to any person within its jurisdiction the equal protection of the laws.”</a:t>
            </a:r>
          </a:p>
          <a:p>
            <a:r>
              <a:rPr lang="en-US" dirty="0" smtClean="0"/>
              <a:t>Section 1 of 15</a:t>
            </a:r>
            <a:r>
              <a:rPr lang="en-US" baseline="30000" dirty="0" smtClean="0"/>
              <a:t>th</a:t>
            </a:r>
            <a:r>
              <a:rPr lang="en-US" dirty="0" smtClean="0"/>
              <a:t> Amendment: The right of citizens of the United States to vote shall not be denied or abridged by the United States or by any State on account of </a:t>
            </a:r>
            <a:r>
              <a:rPr lang="en-US" b="1" dirty="0" smtClean="0"/>
              <a:t>race, color, or previous condition of servitude.</a:t>
            </a:r>
          </a:p>
        </p:txBody>
      </p:sp>
    </p:spTree>
    <p:extLst>
      <p:ext uri="{BB962C8B-B14F-4D97-AF65-F5344CB8AC3E}">
        <p14:creationId xmlns:p14="http://schemas.microsoft.com/office/powerpoint/2010/main" val="38922074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
            <a:ext cx="8229600" cy="5562600"/>
          </a:xfrm>
        </p:spPr>
        <p:txBody>
          <a:bodyPr>
            <a:normAutofit/>
          </a:bodyPr>
          <a:lstStyle/>
          <a:p>
            <a:r>
              <a:rPr lang="en-US" dirty="0" smtClean="0"/>
              <a:t>14</a:t>
            </a:r>
            <a:r>
              <a:rPr lang="en-US" baseline="30000" dirty="0" smtClean="0"/>
              <a:t>th</a:t>
            </a:r>
            <a:r>
              <a:rPr lang="en-US" dirty="0" smtClean="0"/>
              <a:t> and 15</a:t>
            </a:r>
            <a:r>
              <a:rPr lang="en-US" baseline="30000" dirty="0" smtClean="0"/>
              <a:t>th</a:t>
            </a:r>
            <a:r>
              <a:rPr lang="en-US" dirty="0" smtClean="0"/>
              <a:t> Amendments continuously violated by </a:t>
            </a:r>
            <a:r>
              <a:rPr lang="en-US" i="1" dirty="0" smtClean="0"/>
              <a:t>de jure </a:t>
            </a:r>
            <a:r>
              <a:rPr lang="en-US" dirty="0" smtClean="0"/>
              <a:t>segregation policies, including in the North.</a:t>
            </a:r>
          </a:p>
          <a:p>
            <a:r>
              <a:rPr lang="en-US" dirty="0" smtClean="0"/>
              <a:t>“Separate but equal”: </a:t>
            </a:r>
            <a:r>
              <a:rPr lang="en-US" i="1" dirty="0" smtClean="0"/>
              <a:t>Plessy v. Ferguson. </a:t>
            </a:r>
          </a:p>
          <a:p>
            <a:r>
              <a:rPr lang="en-US" dirty="0" smtClean="0"/>
              <a:t>Civil Rights Voting Rights Acts not passed until 1964 and 1965.</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276600"/>
            <a:ext cx="4365171" cy="338755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9571" y="3733800"/>
            <a:ext cx="3659849" cy="2447925"/>
          </a:xfrm>
          <a:prstGeom prst="rect">
            <a:avLst/>
          </a:prstGeom>
        </p:spPr>
      </p:pic>
    </p:spTree>
    <p:extLst>
      <p:ext uri="{BB962C8B-B14F-4D97-AF65-F5344CB8AC3E}">
        <p14:creationId xmlns:p14="http://schemas.microsoft.com/office/powerpoint/2010/main" val="29501186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905000"/>
            <a:ext cx="8610600" cy="2884714"/>
          </a:xfrm>
        </p:spPr>
        <p:txBody>
          <a:bodyPr>
            <a:normAutofit/>
          </a:bodyPr>
          <a:lstStyle/>
          <a:p>
            <a:pPr marL="0" indent="0">
              <a:buNone/>
            </a:pPr>
            <a:r>
              <a:rPr lang="en-US" dirty="0">
                <a:hlinkClick r:id="rId2"/>
              </a:rPr>
              <a:t>http://</a:t>
            </a:r>
            <a:r>
              <a:rPr lang="en-US" dirty="0" smtClean="0">
                <a:hlinkClick r:id="rId2"/>
              </a:rPr>
              <a:t>www.youtube.com/watch?v=3VqQAf74fsE</a:t>
            </a:r>
            <a:endParaRPr lang="en-US" dirty="0" smtClean="0"/>
          </a:p>
          <a:p>
            <a:pPr marL="0" indent="0">
              <a:buNone/>
            </a:pPr>
            <a:endParaRPr lang="en-US" dirty="0" smtClean="0"/>
          </a:p>
          <a:p>
            <a:pPr marL="0" indent="0">
              <a:buNone/>
            </a:pPr>
            <a:endParaRPr lang="en-US" b="1" dirty="0"/>
          </a:p>
        </p:txBody>
      </p:sp>
      <p:sp>
        <p:nvSpPr>
          <p:cNvPr id="6" name="Title 1"/>
          <p:cNvSpPr>
            <a:spLocks noGrp="1"/>
          </p:cNvSpPr>
          <p:nvPr>
            <p:ph type="title"/>
          </p:nvPr>
        </p:nvSpPr>
        <p:spPr>
          <a:xfrm>
            <a:off x="419100" y="381000"/>
            <a:ext cx="8229600" cy="1143000"/>
          </a:xfrm>
        </p:spPr>
        <p:txBody>
          <a:bodyPr/>
          <a:lstStyle/>
          <a:p>
            <a:r>
              <a:rPr lang="en-US" dirty="0" smtClean="0"/>
              <a:t>Back to 1941…</a:t>
            </a:r>
            <a:endParaRPr lang="en-US" dirty="0"/>
          </a:p>
        </p:txBody>
      </p:sp>
    </p:spTree>
    <p:extLst>
      <p:ext uri="{BB962C8B-B14F-4D97-AF65-F5344CB8AC3E}">
        <p14:creationId xmlns:p14="http://schemas.microsoft.com/office/powerpoint/2010/main" val="2653100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456"/>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66767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45"/>
            <a:ext cx="8229600" cy="1143000"/>
          </a:xfrm>
        </p:spPr>
        <p:txBody>
          <a:bodyPr/>
          <a:lstStyle/>
          <a:p>
            <a:r>
              <a:rPr lang="en-US" dirty="0" smtClean="0"/>
              <a:t>Executive Order 9066</a:t>
            </a:r>
            <a:endParaRPr lang="en-US" dirty="0"/>
          </a:p>
        </p:txBody>
      </p:sp>
      <p:sp>
        <p:nvSpPr>
          <p:cNvPr id="3" name="Content Placeholder 2"/>
          <p:cNvSpPr>
            <a:spLocks noGrp="1"/>
          </p:cNvSpPr>
          <p:nvPr>
            <p:ph idx="1"/>
          </p:nvPr>
        </p:nvSpPr>
        <p:spPr>
          <a:xfrm>
            <a:off x="304800" y="914400"/>
            <a:ext cx="8229600" cy="4525963"/>
          </a:xfrm>
        </p:spPr>
        <p:txBody>
          <a:bodyPr>
            <a:normAutofit fontScale="85000" lnSpcReduction="20000"/>
          </a:bodyPr>
          <a:lstStyle/>
          <a:p>
            <a:pPr marL="0" indent="0">
              <a:buNone/>
            </a:pPr>
            <a:r>
              <a:rPr lang="en-US" dirty="0" smtClean="0"/>
              <a:t>“I hereby authorize and direct the </a:t>
            </a:r>
            <a:r>
              <a:rPr lang="en-US" u="sng" dirty="0" smtClean="0"/>
              <a:t>Secretary of War, and the Military Commanders</a:t>
            </a:r>
            <a:r>
              <a:rPr lang="en-US" dirty="0" smtClean="0"/>
              <a:t> whom he may from time to time designate, whenever he or any designated Commander deems such action necessary or desirable, to </a:t>
            </a:r>
            <a:r>
              <a:rPr lang="en-US" u="sng" dirty="0" smtClean="0"/>
              <a:t>prescribe military areas </a:t>
            </a:r>
            <a:r>
              <a:rPr lang="en-US" dirty="0" smtClean="0"/>
              <a:t>in such places and of such extent as he or the appropriate Military Commander may determine, </a:t>
            </a:r>
            <a:r>
              <a:rPr lang="en-US" u="sng" dirty="0" smtClean="0"/>
              <a:t>from which any or all persons may be excluded, and with respect to which, the right of any person to enter, remain in, or leave shall be subject to whatever restrictions </a:t>
            </a:r>
            <a:r>
              <a:rPr lang="en-US" dirty="0" smtClean="0"/>
              <a:t>the Secretary of War or the appropriate Military Commander may impose in his discretion.”</a:t>
            </a:r>
            <a:endParaRPr lang="en-US"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4572000"/>
            <a:ext cx="1836597"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5630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562600"/>
          </a:xfrm>
        </p:spPr>
        <p:txBody>
          <a:bodyPr>
            <a:normAutofit/>
          </a:bodyPr>
          <a:lstStyle/>
          <a:p>
            <a:r>
              <a:rPr lang="en-US" dirty="0" smtClean="0"/>
              <a:t>115,000 Japanese-Americans moved to camps on west coast, 1942-1945. </a:t>
            </a:r>
          </a:p>
          <a:p>
            <a:r>
              <a:rPr lang="en-US" dirty="0"/>
              <a:t>G</a:t>
            </a:r>
            <a:r>
              <a:rPr lang="en-US" dirty="0" smtClean="0"/>
              <a:t>iven little compensation, until 1988. </a:t>
            </a:r>
            <a:r>
              <a:rPr lang="en-US" dirty="0"/>
              <a:t>M</a:t>
            </a:r>
            <a:r>
              <a:rPr lang="en-US" dirty="0" smtClean="0"/>
              <a:t>any of their homes and possessions were taken away during internment, and they had to start their livelihoods over again.</a:t>
            </a:r>
          </a:p>
          <a:p>
            <a:endParaRPr lang="en-US" dirty="0" smtClean="0"/>
          </a:p>
          <a:p>
            <a:endParaRPr lang="en-US" dirty="0"/>
          </a:p>
        </p:txBody>
      </p:sp>
    </p:spTree>
    <p:extLst>
      <p:ext uri="{BB962C8B-B14F-4D97-AF65-F5344CB8AC3E}">
        <p14:creationId xmlns:p14="http://schemas.microsoft.com/office/powerpoint/2010/main" val="11459600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105400"/>
            <a:ext cx="8229600" cy="1905000"/>
          </a:xfrm>
        </p:spPr>
        <p:txBody>
          <a:bodyPr/>
          <a:lstStyle/>
          <a:p>
            <a:pPr marL="0" indent="0">
              <a:buNone/>
            </a:pPr>
            <a:r>
              <a:rPr lang="en-US" i="1" dirty="0" smtClean="0"/>
              <a:t>“When your mother and your father are having a fight, do you want them to kill each other? Or do you just want them to stop fighting?”</a:t>
            </a:r>
            <a:endParaRPr lang="en-US" i="1" dirty="0"/>
          </a:p>
        </p:txBody>
      </p:sp>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26240"/>
            <a:ext cx="3047294" cy="5008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87103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 a disclaimer</a:t>
            </a:r>
            <a:endParaRPr lang="en-US" dirty="0"/>
          </a:p>
        </p:txBody>
      </p:sp>
      <p:sp>
        <p:nvSpPr>
          <p:cNvPr id="3" name="Content Placeholder 2"/>
          <p:cNvSpPr>
            <a:spLocks noGrp="1"/>
          </p:cNvSpPr>
          <p:nvPr>
            <p:ph idx="1"/>
          </p:nvPr>
        </p:nvSpPr>
        <p:spPr>
          <a:xfrm>
            <a:off x="457200" y="2057401"/>
            <a:ext cx="8229600" cy="3048000"/>
          </a:xfrm>
        </p:spPr>
        <p:txBody>
          <a:bodyPr>
            <a:normAutofit/>
          </a:bodyPr>
          <a:lstStyle/>
          <a:p>
            <a:pPr marL="0" indent="0">
              <a:buNone/>
            </a:pPr>
            <a:r>
              <a:rPr lang="en-US" dirty="0" smtClean="0"/>
              <a:t>-It’s the mileage, not the years! (same goes for older students in class)</a:t>
            </a:r>
          </a:p>
          <a:p>
            <a:pPr marL="0" indent="0">
              <a:buNone/>
            </a:pPr>
            <a:r>
              <a:rPr lang="en-US" dirty="0" smtClean="0"/>
              <a:t>-Bias, opinions, and facts</a:t>
            </a:r>
          </a:p>
          <a:p>
            <a:pPr marL="0" indent="0">
              <a:buNone/>
            </a:pPr>
            <a:r>
              <a:rPr lang="en-US" dirty="0" smtClean="0"/>
              <a:t>-I’m not God </a:t>
            </a:r>
            <a:r>
              <a:rPr lang="en-US" dirty="0" smtClean="0">
                <a:sym typeface="Wingdings" panose="05000000000000000000" pitchFamily="2" charset="2"/>
              </a:rPr>
              <a:t></a:t>
            </a:r>
            <a:endParaRPr lang="en-US" dirty="0" smtClean="0"/>
          </a:p>
        </p:txBody>
      </p:sp>
    </p:spTree>
    <p:extLst>
      <p:ext uri="{BB962C8B-B14F-4D97-AF65-F5344CB8AC3E}">
        <p14:creationId xmlns:p14="http://schemas.microsoft.com/office/powerpoint/2010/main" val="31476391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5516563"/>
          </a:xfrm>
        </p:spPr>
        <p:txBody>
          <a:bodyPr>
            <a:normAutofit/>
          </a:bodyPr>
          <a:lstStyle/>
          <a:p>
            <a:pPr marL="0" indent="0">
              <a:buNone/>
            </a:pPr>
            <a:r>
              <a:rPr lang="en-US" dirty="0" smtClean="0"/>
              <a:t>“No nation can fully understand itself or find its place in the world if it does not look with clear eyes at all the glories and disgraces of its past. We in the United States acknowledge such an injustice in our history. The internment of Americans of Japanese ancestry was a great injustice, and it will never be repeated.“—George Bush Sr., 1991</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4267200"/>
            <a:ext cx="2509837" cy="2182467"/>
          </a:xfrm>
          <a:prstGeom prst="rect">
            <a:avLst/>
          </a:prstGeom>
        </p:spPr>
      </p:pic>
    </p:spTree>
    <p:extLst>
      <p:ext uri="{BB962C8B-B14F-4D97-AF65-F5344CB8AC3E}">
        <p14:creationId xmlns:p14="http://schemas.microsoft.com/office/powerpoint/2010/main" val="1794706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648200" cy="6775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66203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0"/>
            <a:ext cx="8229600" cy="1143000"/>
          </a:xfrm>
        </p:spPr>
        <p:txBody>
          <a:bodyPr/>
          <a:lstStyle/>
          <a:p>
            <a:r>
              <a:rPr lang="en-US" dirty="0" smtClean="0"/>
              <a:t>Cold War: The Land of the Free</a:t>
            </a:r>
            <a:endParaRPr lang="en-US" dirty="0"/>
          </a:p>
        </p:txBody>
      </p:sp>
    </p:spTree>
    <p:extLst>
      <p:ext uri="{BB962C8B-B14F-4D97-AF65-F5344CB8AC3E}">
        <p14:creationId xmlns:p14="http://schemas.microsoft.com/office/powerpoint/2010/main" val="8908306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Fourth Amendment</a:t>
            </a:r>
            <a:endParaRPr lang="en-US" dirty="0"/>
          </a:p>
        </p:txBody>
      </p:sp>
      <p:sp>
        <p:nvSpPr>
          <p:cNvPr id="3" name="Content Placeholder 2"/>
          <p:cNvSpPr>
            <a:spLocks noGrp="1"/>
          </p:cNvSpPr>
          <p:nvPr>
            <p:ph idx="1"/>
          </p:nvPr>
        </p:nvSpPr>
        <p:spPr/>
        <p:txBody>
          <a:bodyPr/>
          <a:lstStyle/>
          <a:p>
            <a:pPr marL="0" indent="0">
              <a:buNone/>
            </a:pPr>
            <a:r>
              <a:rPr lang="en-US" dirty="0" smtClean="0"/>
              <a:t>“</a:t>
            </a:r>
            <a:r>
              <a:rPr lang="en-US" b="1" dirty="0" smtClean="0"/>
              <a:t>The right of the people to be secure in their persons, houses, papers, and effects, against unreasonable searches and seizures</a:t>
            </a:r>
            <a:r>
              <a:rPr lang="en-US" dirty="0" smtClean="0"/>
              <a:t>, shall not be violated, and no Warrants shall issue, but upon probable cause, supported by Oath or affirmation, and particularly describing the place to be searched, and the persons or things to be seized.”</a:t>
            </a:r>
            <a:endParaRPr lang="en-US" dirty="0"/>
          </a:p>
        </p:txBody>
      </p:sp>
    </p:spTree>
    <p:extLst>
      <p:ext uri="{BB962C8B-B14F-4D97-AF65-F5344CB8AC3E}">
        <p14:creationId xmlns:p14="http://schemas.microsoft.com/office/powerpoint/2010/main" val="22508011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Sixth Amendment</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“In all criminal prosecutions, the accused shall enjoy the right to a </a:t>
            </a:r>
            <a:r>
              <a:rPr lang="en-US" b="1" dirty="0" smtClean="0"/>
              <a:t>speedy and public trial, by an impartial jury </a:t>
            </a:r>
            <a:r>
              <a:rPr lang="en-US" dirty="0" smtClean="0"/>
              <a:t>of the State and district wherein the crime shall have been committed, which district shall have been previously ascertained by law, and </a:t>
            </a:r>
            <a:r>
              <a:rPr lang="en-US" b="1" dirty="0" smtClean="0"/>
              <a:t>to be informed of the nature and cause of the accusation; to be confronted with the witnesses against him; to have compulsory process for obtaining witnesses in his favor</a:t>
            </a:r>
            <a:r>
              <a:rPr lang="en-US" dirty="0" smtClean="0"/>
              <a:t>, and to have the Assistance of Counsel for his </a:t>
            </a:r>
            <a:r>
              <a:rPr lang="en-US" dirty="0" err="1" smtClean="0"/>
              <a:t>defence</a:t>
            </a:r>
            <a:r>
              <a:rPr lang="en-US" dirty="0" smtClean="0"/>
              <a:t>.”</a:t>
            </a:r>
            <a:endParaRPr lang="en-US" dirty="0"/>
          </a:p>
        </p:txBody>
      </p:sp>
    </p:spTree>
    <p:extLst>
      <p:ext uri="{BB962C8B-B14F-4D97-AF65-F5344CB8AC3E}">
        <p14:creationId xmlns:p14="http://schemas.microsoft.com/office/powerpoint/2010/main" val="7000398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1143000"/>
          </a:xfrm>
        </p:spPr>
        <p:txBody>
          <a:bodyPr/>
          <a:lstStyle/>
          <a:p>
            <a:r>
              <a:rPr lang="en-US" dirty="0" smtClean="0"/>
              <a:t>Sedition Act of 1918</a:t>
            </a:r>
            <a:endParaRPr lang="en-US" dirty="0"/>
          </a:p>
        </p:txBody>
      </p:sp>
      <p:sp>
        <p:nvSpPr>
          <p:cNvPr id="3" name="Content Placeholder 2"/>
          <p:cNvSpPr>
            <a:spLocks noGrp="1"/>
          </p:cNvSpPr>
          <p:nvPr>
            <p:ph idx="1"/>
          </p:nvPr>
        </p:nvSpPr>
        <p:spPr>
          <a:xfrm>
            <a:off x="228600" y="914400"/>
            <a:ext cx="8229600" cy="4525963"/>
          </a:xfrm>
        </p:spPr>
        <p:txBody>
          <a:bodyPr>
            <a:normAutofit/>
          </a:bodyPr>
          <a:lstStyle/>
          <a:p>
            <a:r>
              <a:rPr lang="en-US" dirty="0"/>
              <a:t>M</a:t>
            </a:r>
            <a:r>
              <a:rPr lang="en-US" dirty="0" smtClean="0"/>
              <a:t>ade it a crime to "willfully utter, print, write, or publish any disloyal, profane, scurrilous, or </a:t>
            </a:r>
            <a:r>
              <a:rPr lang="en-US" b="1" dirty="0" smtClean="0"/>
              <a:t>abusive language about the form of the Government of the United States</a:t>
            </a:r>
            <a:r>
              <a:rPr lang="en-US" dirty="0" smtClean="0"/>
              <a:t>" or to "willfully urge, incite, or advocate any curtailment of the production" of the things "necessary or essential to the prosecution of the war.”</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323947"/>
            <a:ext cx="2171699" cy="2493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39903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839200" cy="1143000"/>
          </a:xfrm>
        </p:spPr>
        <p:txBody>
          <a:bodyPr>
            <a:normAutofit fontScale="90000"/>
          </a:bodyPr>
          <a:lstStyle/>
          <a:p>
            <a:r>
              <a:rPr lang="en-US" dirty="0" smtClean="0"/>
              <a:t>An Act for the Punishment of Certain Crimes Against the United States—1798</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“That if any person shall write, print, utter or publish, or shall cause or procure to be written, printed, uttered or published, or shall knowingly and willingly assist or aid in writing, printing, uttering or publishing any </a:t>
            </a:r>
            <a:r>
              <a:rPr lang="en-US" u="sng" dirty="0" smtClean="0"/>
              <a:t>false, scandalous and malicious writing or writings against the government</a:t>
            </a:r>
            <a:r>
              <a:rPr lang="en-US" dirty="0" smtClean="0"/>
              <a:t> of the United States…shall be punished by a </a:t>
            </a:r>
            <a:r>
              <a:rPr lang="en-US" b="1" dirty="0" smtClean="0"/>
              <a:t>fine</a:t>
            </a:r>
            <a:r>
              <a:rPr lang="en-US" dirty="0" smtClean="0"/>
              <a:t> not exceeding two thousand dollars, and by </a:t>
            </a:r>
            <a:r>
              <a:rPr lang="en-US" b="1" dirty="0" smtClean="0"/>
              <a:t>imprisonment</a:t>
            </a:r>
            <a:r>
              <a:rPr lang="en-US" dirty="0" smtClean="0"/>
              <a:t> not exceeding two years.”</a:t>
            </a:r>
            <a:endParaRPr lang="en-US" dirty="0"/>
          </a:p>
        </p:txBody>
      </p:sp>
    </p:spTree>
    <p:extLst>
      <p:ext uri="{BB962C8B-B14F-4D97-AF65-F5344CB8AC3E}">
        <p14:creationId xmlns:p14="http://schemas.microsoft.com/office/powerpoint/2010/main" val="38920428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Enter the Communists</a:t>
            </a:r>
            <a:endParaRPr lang="en-US" dirty="0"/>
          </a:p>
        </p:txBody>
      </p:sp>
      <p:sp>
        <p:nvSpPr>
          <p:cNvPr id="3" name="Content Placeholder 2"/>
          <p:cNvSpPr>
            <a:spLocks noGrp="1"/>
          </p:cNvSpPr>
          <p:nvPr>
            <p:ph idx="1"/>
          </p:nvPr>
        </p:nvSpPr>
        <p:spPr>
          <a:xfrm>
            <a:off x="228600" y="1219200"/>
            <a:ext cx="8229600" cy="4525963"/>
          </a:xfrm>
        </p:spPr>
        <p:txBody>
          <a:bodyPr/>
          <a:lstStyle/>
          <a:p>
            <a:r>
              <a:rPr lang="en-US" dirty="0" smtClean="0"/>
              <a:t>1917: Russian people overthrow Czar Nicolas II, and a few months later form the Union of Soviet Socialist Republics.</a:t>
            </a:r>
          </a:p>
          <a:p>
            <a:r>
              <a:rPr lang="en-US" dirty="0"/>
              <a:t>D</a:t>
            </a:r>
            <a:r>
              <a:rPr lang="en-US" dirty="0" smtClean="0"/>
              <a:t>emocracy and capitalism feel threatened by expansionist nature of communism as purported by Vladimir Lenin and Leon Trotsky (“red scare”).</a:t>
            </a:r>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354513"/>
            <a:ext cx="245745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39408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Red Scare: 1919-1921</a:t>
            </a:r>
            <a:endParaRPr lang="en-US" dirty="0"/>
          </a:p>
        </p:txBody>
      </p:sp>
      <p:sp>
        <p:nvSpPr>
          <p:cNvPr id="3" name="Content Placeholder 2"/>
          <p:cNvSpPr>
            <a:spLocks noGrp="1"/>
          </p:cNvSpPr>
          <p:nvPr>
            <p:ph idx="1"/>
          </p:nvPr>
        </p:nvSpPr>
        <p:spPr>
          <a:xfrm>
            <a:off x="468086" y="1295400"/>
            <a:ext cx="6124759" cy="4876800"/>
          </a:xfrm>
        </p:spPr>
        <p:txBody>
          <a:bodyPr>
            <a:normAutofit lnSpcReduction="10000"/>
          </a:bodyPr>
          <a:lstStyle/>
          <a:p>
            <a:r>
              <a:rPr lang="en-US" dirty="0" smtClean="0"/>
              <a:t>Leftists persecuted during this time due to both the Sedition Act and the Red Scare.</a:t>
            </a:r>
          </a:p>
          <a:p>
            <a:r>
              <a:rPr lang="en-US" dirty="0"/>
              <a:t>“Palmer raids” led by Attorney General A. M. </a:t>
            </a:r>
            <a:r>
              <a:rPr lang="en-US" dirty="0" smtClean="0"/>
              <a:t>Palmer. FBI unreasonably and unwarrantedly raided </a:t>
            </a:r>
            <a:r>
              <a:rPr lang="en-US" dirty="0"/>
              <a:t>private residences, </a:t>
            </a:r>
            <a:r>
              <a:rPr lang="en-US" dirty="0" smtClean="0"/>
              <a:t>held </a:t>
            </a:r>
            <a:r>
              <a:rPr lang="en-US" dirty="0"/>
              <a:t>suspects without legal representation or formal charges, </a:t>
            </a:r>
            <a:r>
              <a:rPr lang="en-US" dirty="0" smtClean="0"/>
              <a:t>set </a:t>
            </a:r>
            <a:r>
              <a:rPr lang="en-US" dirty="0"/>
              <a:t>bail at abnormally high </a:t>
            </a:r>
            <a:r>
              <a:rPr lang="en-US" dirty="0" smtClean="0"/>
              <a:t>rates.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963" y="2438400"/>
            <a:ext cx="2307034" cy="3324225"/>
          </a:xfrm>
          <a:prstGeom prst="rect">
            <a:avLst/>
          </a:prstGeom>
        </p:spPr>
      </p:pic>
    </p:spTree>
    <p:extLst>
      <p:ext uri="{BB962C8B-B14F-4D97-AF65-F5344CB8AC3E}">
        <p14:creationId xmlns:p14="http://schemas.microsoft.com/office/powerpoint/2010/main" val="6083550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Red Scare: 1947-1957</a:t>
            </a:r>
            <a:endParaRPr lang="en-US" dirty="0"/>
          </a:p>
        </p:txBody>
      </p:sp>
      <p:sp>
        <p:nvSpPr>
          <p:cNvPr id="3" name="Content Placeholder 2"/>
          <p:cNvSpPr>
            <a:spLocks noGrp="1"/>
          </p:cNvSpPr>
          <p:nvPr>
            <p:ph idx="1"/>
          </p:nvPr>
        </p:nvSpPr>
        <p:spPr/>
        <p:txBody>
          <a:bodyPr>
            <a:normAutofit lnSpcReduction="10000"/>
          </a:bodyPr>
          <a:lstStyle/>
          <a:p>
            <a:r>
              <a:rPr lang="en-US" dirty="0" smtClean="0"/>
              <a:t>1945: House Un-American Activities Committee (HUAC) established to investigate Americans with Marxist political affiliations. Trials of supposed Marxists with cultural influence violated many of the Bill of Rights Amendments previously mentioned.</a:t>
            </a:r>
          </a:p>
          <a:p>
            <a:r>
              <a:rPr lang="en-US" dirty="0" smtClean="0"/>
              <a:t>Some artists, like Walt Disney, accused their colleagues of being leftists to make themselves look better.</a:t>
            </a:r>
          </a:p>
        </p:txBody>
      </p:sp>
    </p:spTree>
    <p:extLst>
      <p:ext uri="{BB962C8B-B14F-4D97-AF65-F5344CB8AC3E}">
        <p14:creationId xmlns:p14="http://schemas.microsoft.com/office/powerpoint/2010/main" val="998044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1143000"/>
          </a:xfrm>
        </p:spPr>
        <p:txBody>
          <a:bodyPr/>
          <a:lstStyle/>
          <a:p>
            <a:r>
              <a:rPr lang="en-US" dirty="0" smtClean="0"/>
              <a:t>When?</a:t>
            </a:r>
            <a:endParaRPr lang="en-US" dirty="0"/>
          </a:p>
        </p:txBody>
      </p:sp>
    </p:spTree>
    <p:extLst>
      <p:ext uri="{BB962C8B-B14F-4D97-AF65-F5344CB8AC3E}">
        <p14:creationId xmlns:p14="http://schemas.microsoft.com/office/powerpoint/2010/main" val="22858816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4525963"/>
          </a:xfrm>
        </p:spPr>
        <p:txBody>
          <a:bodyPr/>
          <a:lstStyle/>
          <a:p>
            <a:r>
              <a:rPr lang="en-US" dirty="0" smtClean="0"/>
              <a:t>Investigations resulted in “blacklisting.” Many artists, especially screenwriters, were  barred from employment due to at one point having been part of the American Communist Party and not complying with the intrusive government hearings spearheaded by Joseph McCarthy.</a:t>
            </a:r>
            <a:endParaRPr lang="en-US" dirty="0"/>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3564198"/>
            <a:ext cx="2628900" cy="3142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25507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Pre-PRISM Surveillance</a:t>
            </a:r>
            <a:endParaRPr lang="en-US" dirty="0"/>
          </a:p>
        </p:txBody>
      </p:sp>
      <p:sp>
        <p:nvSpPr>
          <p:cNvPr id="3" name="Content Placeholder 2"/>
          <p:cNvSpPr>
            <a:spLocks noGrp="1"/>
          </p:cNvSpPr>
          <p:nvPr>
            <p:ph idx="1"/>
          </p:nvPr>
        </p:nvSpPr>
        <p:spPr/>
        <p:txBody>
          <a:bodyPr/>
          <a:lstStyle/>
          <a:p>
            <a:r>
              <a:rPr lang="en-US" dirty="0" smtClean="0"/>
              <a:t>As the Cold War between the US and communism dragged on, the National Security Agency and FBI continued to monitor anyone who criticized the US war in Vietnam, which was perceived as being an important part of global anti-communist strategy.</a:t>
            </a:r>
            <a:endParaRPr lang="en-US" dirty="0"/>
          </a:p>
        </p:txBody>
      </p:sp>
    </p:spTree>
    <p:extLst>
      <p:ext uri="{BB962C8B-B14F-4D97-AF65-F5344CB8AC3E}">
        <p14:creationId xmlns:p14="http://schemas.microsoft.com/office/powerpoint/2010/main" val="13460340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981200"/>
          </a:xfrm>
        </p:spPr>
        <p:txBody>
          <a:bodyPr>
            <a:normAutofit fontScale="90000"/>
          </a:bodyPr>
          <a:lstStyle/>
          <a:p>
            <a:r>
              <a:rPr lang="en-US" dirty="0" smtClean="0"/>
              <a:t>Contemporary Controversies: Immigration, Gender-Sexual Minority, National Security</a:t>
            </a:r>
            <a:endParaRPr lang="en-US" dirty="0"/>
          </a:p>
        </p:txBody>
      </p:sp>
    </p:spTree>
    <p:extLst>
      <p:ext uri="{BB962C8B-B14F-4D97-AF65-F5344CB8AC3E}">
        <p14:creationId xmlns:p14="http://schemas.microsoft.com/office/powerpoint/2010/main" val="8094071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381000"/>
            <a:ext cx="5248657" cy="5867400"/>
          </a:xfrm>
          <a:prstGeom prst="rect">
            <a:avLst/>
          </a:prstGeom>
        </p:spPr>
      </p:pic>
    </p:spTree>
    <p:extLst>
      <p:ext uri="{BB962C8B-B14F-4D97-AF65-F5344CB8AC3E}">
        <p14:creationId xmlns:p14="http://schemas.microsoft.com/office/powerpoint/2010/main" val="15602353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229600" cy="4525963"/>
          </a:xfrm>
        </p:spPr>
        <p:txBody>
          <a:bodyPr>
            <a:normAutofit fontScale="92500" lnSpcReduction="20000"/>
          </a:bodyPr>
          <a:lstStyle/>
          <a:p>
            <a:r>
              <a:rPr lang="en-US" dirty="0" smtClean="0"/>
              <a:t>National security, free speech, and surveillance today: from anticommunism to antiterrorism</a:t>
            </a:r>
          </a:p>
          <a:p>
            <a:r>
              <a:rPr lang="en-US" dirty="0" smtClean="0"/>
              <a:t>PATRIOT Act:</a:t>
            </a:r>
          </a:p>
          <a:p>
            <a:pPr marL="0" indent="0">
              <a:buNone/>
            </a:pPr>
            <a:r>
              <a:rPr lang="en-US" dirty="0"/>
              <a:t>-</a:t>
            </a:r>
            <a:r>
              <a:rPr lang="en-US" dirty="0" smtClean="0"/>
              <a:t>indefinite </a:t>
            </a:r>
            <a:r>
              <a:rPr lang="en-US" dirty="0"/>
              <a:t>detentions of </a:t>
            </a:r>
            <a:r>
              <a:rPr lang="en-US" dirty="0" smtClean="0"/>
              <a:t>immigrants</a:t>
            </a:r>
          </a:p>
          <a:p>
            <a:pPr marL="0" indent="0">
              <a:buNone/>
            </a:pPr>
            <a:r>
              <a:rPr lang="en-US" dirty="0"/>
              <a:t>-</a:t>
            </a:r>
            <a:r>
              <a:rPr lang="en-US" dirty="0" smtClean="0"/>
              <a:t>searches of homes </a:t>
            </a:r>
            <a:r>
              <a:rPr lang="en-US" dirty="0"/>
              <a:t>or </a:t>
            </a:r>
            <a:r>
              <a:rPr lang="en-US" dirty="0" smtClean="0"/>
              <a:t>businesses without owners’ </a:t>
            </a:r>
            <a:r>
              <a:rPr lang="en-US" dirty="0"/>
              <a:t>or the </a:t>
            </a:r>
            <a:r>
              <a:rPr lang="en-US" dirty="0" smtClean="0"/>
              <a:t>consent</a:t>
            </a:r>
          </a:p>
          <a:p>
            <a:pPr marL="0" indent="0">
              <a:buNone/>
            </a:pPr>
            <a:r>
              <a:rPr lang="en-US" dirty="0"/>
              <a:t>-</a:t>
            </a:r>
            <a:r>
              <a:rPr lang="en-US" dirty="0" smtClean="0"/>
              <a:t>FBI can </a:t>
            </a:r>
            <a:r>
              <a:rPr lang="en-US" dirty="0"/>
              <a:t>search telephone, e-mail, and financial records without a court </a:t>
            </a:r>
            <a:r>
              <a:rPr lang="en-US" dirty="0" smtClean="0"/>
              <a:t>order</a:t>
            </a:r>
          </a:p>
          <a:p>
            <a:pPr marL="0" indent="0">
              <a:buNone/>
            </a:pPr>
            <a:r>
              <a:rPr lang="en-US" dirty="0"/>
              <a:t>-</a:t>
            </a:r>
            <a:r>
              <a:rPr lang="en-US" dirty="0" smtClean="0"/>
              <a:t>expanded </a:t>
            </a:r>
            <a:r>
              <a:rPr lang="en-US" dirty="0"/>
              <a:t>access of law enforcement agencies to business </a:t>
            </a:r>
            <a:r>
              <a:rPr lang="en-US" dirty="0" smtClean="0"/>
              <a:t>records</a:t>
            </a:r>
          </a:p>
          <a:p>
            <a:endParaRPr lang="en-US" dirty="0" smtClean="0"/>
          </a:p>
          <a:p>
            <a:pPr marL="0" indent="0">
              <a:buNone/>
            </a:pPr>
            <a:endParaRPr lang="en-US" dirty="0" smtClean="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8829" y="4419600"/>
            <a:ext cx="1714536" cy="230307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3588" y="4414218"/>
            <a:ext cx="1744424" cy="2308457"/>
          </a:xfrm>
          <a:prstGeom prst="rect">
            <a:avLst/>
          </a:prstGeom>
        </p:spPr>
      </p:pic>
    </p:spTree>
    <p:extLst>
      <p:ext uri="{BB962C8B-B14F-4D97-AF65-F5344CB8AC3E}">
        <p14:creationId xmlns:p14="http://schemas.microsoft.com/office/powerpoint/2010/main" val="21388238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65187"/>
            <a:ext cx="8229600" cy="4525963"/>
          </a:xfrm>
        </p:spPr>
        <p:txBody>
          <a:bodyPr/>
          <a:lstStyle/>
          <a:p>
            <a:r>
              <a:rPr lang="en-US" dirty="0" smtClean="0"/>
              <a:t>Wiretapping</a:t>
            </a:r>
          </a:p>
          <a:p>
            <a:endParaRPr lang="en-US" dirty="0"/>
          </a:p>
          <a:p>
            <a:pPr marL="0" indent="0">
              <a:buNone/>
            </a:pPr>
            <a:endParaRPr lang="en-US" dirty="0" smtClean="0"/>
          </a:p>
          <a:p>
            <a:r>
              <a:rPr lang="en-US" dirty="0"/>
              <a:t>Airlines security: </a:t>
            </a:r>
            <a:r>
              <a:rPr lang="en-US" dirty="0">
                <a:hlinkClick r:id="rId2"/>
              </a:rPr>
              <a:t>http://</a:t>
            </a:r>
            <a:r>
              <a:rPr lang="en-US" dirty="0" smtClean="0">
                <a:hlinkClick r:id="rId2"/>
              </a:rPr>
              <a:t>www.youtube.com/watch?v=EwyNufXt0_0</a:t>
            </a: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09600"/>
            <a:ext cx="3238500" cy="19431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286250"/>
            <a:ext cx="2952919" cy="2209800"/>
          </a:xfrm>
          <a:prstGeom prst="rect">
            <a:avLst/>
          </a:prstGeom>
        </p:spPr>
      </p:pic>
    </p:spTree>
    <p:extLst>
      <p:ext uri="{BB962C8B-B14F-4D97-AF65-F5344CB8AC3E}">
        <p14:creationId xmlns:p14="http://schemas.microsoft.com/office/powerpoint/2010/main" val="8187822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648200" cy="6775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217276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Immigration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95518" y="1417638"/>
            <a:ext cx="6152963" cy="4754563"/>
          </a:xfrm>
        </p:spPr>
      </p:pic>
    </p:spTree>
    <p:extLst>
      <p:ext uri="{BB962C8B-B14F-4D97-AF65-F5344CB8AC3E}">
        <p14:creationId xmlns:p14="http://schemas.microsoft.com/office/powerpoint/2010/main" val="1877219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Gender-Sexual Minority/Diversity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434203"/>
            <a:ext cx="7620000" cy="4962525"/>
          </a:xfrm>
          <a:prstGeom prst="rect">
            <a:avLst/>
          </a:prstGeom>
        </p:spPr>
      </p:pic>
    </p:spTree>
    <p:extLst>
      <p:ext uri="{BB962C8B-B14F-4D97-AF65-F5344CB8AC3E}">
        <p14:creationId xmlns:p14="http://schemas.microsoft.com/office/powerpoint/2010/main" val="321267031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99" t="9455" r="2599" b="13091"/>
          <a:stretch/>
        </p:blipFill>
        <p:spPr bwMode="auto">
          <a:xfrm>
            <a:off x="1217804" y="228600"/>
            <a:ext cx="6936703"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654" y="3048000"/>
            <a:ext cx="4953001" cy="3496819"/>
          </a:xfrm>
          <a:prstGeom prst="rect">
            <a:avLst/>
          </a:prstGeom>
        </p:spPr>
      </p:pic>
    </p:spTree>
    <p:extLst>
      <p:ext uri="{BB962C8B-B14F-4D97-AF65-F5344CB8AC3E}">
        <p14:creationId xmlns:p14="http://schemas.microsoft.com/office/powerpoint/2010/main" val="9132548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1143000"/>
          </a:xfrm>
        </p:spPr>
        <p:txBody>
          <a:bodyPr/>
          <a:lstStyle/>
          <a:p>
            <a:r>
              <a:rPr lang="en-US" dirty="0" smtClean="0"/>
              <a:t>Where?</a:t>
            </a:r>
            <a:endParaRPr lang="en-US" dirty="0"/>
          </a:p>
        </p:txBody>
      </p:sp>
    </p:spTree>
    <p:extLst>
      <p:ext uri="{BB962C8B-B14F-4D97-AF65-F5344CB8AC3E}">
        <p14:creationId xmlns:p14="http://schemas.microsoft.com/office/powerpoint/2010/main" val="42334479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717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96" y="3810000"/>
            <a:ext cx="904383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313127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4181"/>
            <a:ext cx="9144000" cy="5277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048005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33400"/>
            <a:ext cx="7239000" cy="5516118"/>
          </a:xfrm>
          <a:prstGeom prst="rect">
            <a:avLst/>
          </a:prstGeom>
        </p:spPr>
      </p:pic>
    </p:spTree>
    <p:extLst>
      <p:ext uri="{BB962C8B-B14F-4D97-AF65-F5344CB8AC3E}">
        <p14:creationId xmlns:p14="http://schemas.microsoft.com/office/powerpoint/2010/main" val="253487265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0"/>
            <a:ext cx="5486400" cy="6858000"/>
          </a:xfrm>
          <a:prstGeom prst="rect">
            <a:avLst/>
          </a:prstGeom>
        </p:spPr>
      </p:pic>
    </p:spTree>
    <p:extLst>
      <p:ext uri="{BB962C8B-B14F-4D97-AF65-F5344CB8AC3E}">
        <p14:creationId xmlns:p14="http://schemas.microsoft.com/office/powerpoint/2010/main" val="37176533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1143000"/>
          </a:xfrm>
        </p:spPr>
        <p:txBody>
          <a:bodyPr/>
          <a:lstStyle/>
          <a:p>
            <a:r>
              <a:rPr lang="en-US" dirty="0" smtClean="0"/>
              <a:t>How?</a:t>
            </a:r>
            <a:endParaRPr lang="en-US" dirty="0"/>
          </a:p>
        </p:txBody>
      </p:sp>
    </p:spTree>
    <p:extLst>
      <p:ext uri="{BB962C8B-B14F-4D97-AF65-F5344CB8AC3E}">
        <p14:creationId xmlns:p14="http://schemas.microsoft.com/office/powerpoint/2010/main" val="41362023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1747</TotalTime>
  <Words>2486</Words>
  <Application>Microsoft Office PowerPoint</Application>
  <PresentationFormat>On-screen Show (4:3)</PresentationFormat>
  <Paragraphs>183</Paragraphs>
  <Slides>83</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83</vt:i4>
      </vt:variant>
    </vt:vector>
  </HeadingPairs>
  <TitlesOfParts>
    <vt:vector size="88" baseType="lpstr">
      <vt:lpstr>Arial</vt:lpstr>
      <vt:lpstr>Calibri</vt:lpstr>
      <vt:lpstr>Iskoola Pota</vt:lpstr>
      <vt:lpstr>Wingdings</vt:lpstr>
      <vt:lpstr>Office Theme</vt:lpstr>
      <vt:lpstr>PowerPoint Presentation</vt:lpstr>
      <vt:lpstr>The Dark Side of American History, 1783-2014: Two Centuries of the U.S. Government’s Domestic Policies in Two Hours</vt:lpstr>
      <vt:lpstr>What?</vt:lpstr>
      <vt:lpstr>Why?</vt:lpstr>
      <vt:lpstr>PowerPoint Presentation</vt:lpstr>
      <vt:lpstr>Me: a disclaimer</vt:lpstr>
      <vt:lpstr>When?</vt:lpstr>
      <vt:lpstr>Where?</vt:lpstr>
      <vt:lpstr>How?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Slavery</vt:lpstr>
      <vt:lpstr>Slavery in the Constitution, 1788</vt:lpstr>
      <vt:lpstr>PowerPoint Presentation</vt:lpstr>
      <vt:lpstr>PowerPoint Presentation</vt:lpstr>
      <vt:lpstr>Contradictions (and progress)</vt:lpstr>
      <vt:lpstr>PowerPoint Presentation</vt:lpstr>
      <vt:lpstr>Justice?</vt:lpstr>
      <vt:lpstr>Speech</vt:lpstr>
      <vt:lpstr>PowerPoint Presentation</vt:lpstr>
      <vt:lpstr>First Amendment—1788</vt:lpstr>
      <vt:lpstr>An Act for the Punishment of Certain Crimes Against the United States—1798</vt:lpstr>
      <vt:lpstr>The Alien and Sedition Acts</vt:lpstr>
      <vt:lpstr>More Alien Acts—1798</vt:lpstr>
      <vt:lpstr>PowerPoint Presentation</vt:lpstr>
      <vt:lpstr>Native Americans</vt:lpstr>
      <vt:lpstr>Native “Americans”</vt:lpstr>
      <vt:lpstr>Manifest Destiny</vt:lpstr>
      <vt:lpstr>PowerPoint Presentation</vt:lpstr>
      <vt:lpstr>Indian Removal Act, 1830</vt:lpstr>
      <vt:lpstr>Cherokee Appeal</vt:lpstr>
      <vt:lpstr>PowerPoint Presentation</vt:lpstr>
      <vt:lpstr>PowerPoint Presentation</vt:lpstr>
      <vt:lpstr>Trail of Tears </vt:lpstr>
      <vt:lpstr>PowerPoint Presentation</vt:lpstr>
      <vt:lpstr>PowerPoint Presentation</vt:lpstr>
      <vt:lpstr>Treaty of Fort Laramie—1851</vt:lpstr>
      <vt:lpstr>PowerPoint Presentation</vt:lpstr>
      <vt:lpstr>PowerPoint Presentation</vt:lpstr>
      <vt:lpstr>Race &amp; Gender</vt:lpstr>
      <vt:lpstr>Comparison of Women’s Suffrage</vt:lpstr>
      <vt:lpstr>Comparison of Slavery Abolition </vt:lpstr>
      <vt:lpstr>PowerPoint Presentation</vt:lpstr>
      <vt:lpstr>Civil Rights</vt:lpstr>
      <vt:lpstr>PowerPoint Presentation</vt:lpstr>
      <vt:lpstr>Back to 1941…</vt:lpstr>
      <vt:lpstr>PowerPoint Presentation</vt:lpstr>
      <vt:lpstr>Executive Order 9066</vt:lpstr>
      <vt:lpstr>PowerPoint Presentation</vt:lpstr>
      <vt:lpstr>PowerPoint Presentation</vt:lpstr>
      <vt:lpstr>PowerPoint Presentation</vt:lpstr>
      <vt:lpstr>PowerPoint Presentation</vt:lpstr>
      <vt:lpstr>Cold War: The Land of the Free</vt:lpstr>
      <vt:lpstr>Fourth Amendment</vt:lpstr>
      <vt:lpstr>Sixth Amendment</vt:lpstr>
      <vt:lpstr>Sedition Act of 1918</vt:lpstr>
      <vt:lpstr>An Act for the Punishment of Certain Crimes Against the United States—1798</vt:lpstr>
      <vt:lpstr>Enter the Communists</vt:lpstr>
      <vt:lpstr>First Red Scare: 1919-1921</vt:lpstr>
      <vt:lpstr>Second Red Scare: 1947-1957</vt:lpstr>
      <vt:lpstr>PowerPoint Presentation</vt:lpstr>
      <vt:lpstr>Pre-PRISM Surveillance</vt:lpstr>
      <vt:lpstr>Contemporary Controversies: Immigration, Gender-Sexual Minority, National Security</vt:lpstr>
      <vt:lpstr>PowerPoint Presentation</vt:lpstr>
      <vt:lpstr>PowerPoint Presentation</vt:lpstr>
      <vt:lpstr>PowerPoint Presentation</vt:lpstr>
      <vt:lpstr>PowerPoint Presentation</vt:lpstr>
      <vt:lpstr>Immigration</vt:lpstr>
      <vt:lpstr>Gender-Sexual Minority/Diversity</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Berman</dc:creator>
  <cp:lastModifiedBy>Berman, Benjamin</cp:lastModifiedBy>
  <cp:revision>93</cp:revision>
  <dcterms:created xsi:type="dcterms:W3CDTF">2013-04-19T19:36:07Z</dcterms:created>
  <dcterms:modified xsi:type="dcterms:W3CDTF">2014-04-16T04:33:55Z</dcterms:modified>
</cp:coreProperties>
</file>